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8" r:id="rId2"/>
    <p:sldId id="259" r:id="rId3"/>
    <p:sldId id="264" r:id="rId4"/>
    <p:sldId id="260" r:id="rId5"/>
    <p:sldId id="299" r:id="rId6"/>
    <p:sldId id="300" r:id="rId7"/>
    <p:sldId id="301" r:id="rId8"/>
    <p:sldId id="273" r:id="rId9"/>
    <p:sldId id="312" r:id="rId10"/>
    <p:sldId id="265" r:id="rId11"/>
    <p:sldId id="287" r:id="rId12"/>
    <p:sldId id="289" r:id="rId13"/>
    <p:sldId id="266" r:id="rId14"/>
    <p:sldId id="267" r:id="rId15"/>
    <p:sldId id="277" r:id="rId16"/>
    <p:sldId id="262" r:id="rId17"/>
    <p:sldId id="314" r:id="rId18"/>
    <p:sldId id="315" r:id="rId19"/>
    <p:sldId id="317" r:id="rId20"/>
    <p:sldId id="318" r:id="rId21"/>
    <p:sldId id="319" r:id="rId22"/>
    <p:sldId id="274" r:id="rId23"/>
    <p:sldId id="297" r:id="rId24"/>
    <p:sldId id="290" r:id="rId25"/>
    <p:sldId id="320" r:id="rId26"/>
    <p:sldId id="276" r:id="rId27"/>
    <p:sldId id="309" r:id="rId28"/>
    <p:sldId id="278" r:id="rId29"/>
    <p:sldId id="279" r:id="rId30"/>
    <p:sldId id="298" r:id="rId31"/>
    <p:sldId id="280" r:id="rId32"/>
    <p:sldId id="281" r:id="rId33"/>
    <p:sldId id="282" r:id="rId34"/>
    <p:sldId id="283" r:id="rId35"/>
    <p:sldId id="288" r:id="rId36"/>
    <p:sldId id="284" r:id="rId37"/>
    <p:sldId id="310" r:id="rId38"/>
    <p:sldId id="311" r:id="rId39"/>
    <p:sldId id="286" r:id="rId40"/>
    <p:sldId id="285" r:id="rId4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67" autoAdjust="0"/>
  </p:normalViewPr>
  <p:slideViewPr>
    <p:cSldViewPr>
      <p:cViewPr varScale="1">
        <p:scale>
          <a:sx n="93" d="100"/>
          <a:sy n="93" d="100"/>
        </p:scale>
        <p:origin x="212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5EA75-F70A-4135-8C8E-066046CA6F5D}" type="datetimeFigureOut">
              <a:rPr lang="de-DE" smtClean="0"/>
              <a:t>23.04.2024</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39432-0E26-4F07-AF7F-5D33D1E0F981}" type="slidenum">
              <a:rPr lang="de-DE" smtClean="0"/>
              <a:t>‹Nr.›</a:t>
            </a:fld>
            <a:endParaRPr lang="de-DE"/>
          </a:p>
        </p:txBody>
      </p:sp>
    </p:spTree>
    <p:extLst>
      <p:ext uri="{BB962C8B-B14F-4D97-AF65-F5344CB8AC3E}">
        <p14:creationId xmlns:p14="http://schemas.microsoft.com/office/powerpoint/2010/main" val="4176517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F739432-0E26-4F07-AF7F-5D33D1E0F981}" type="slidenum">
              <a:rPr lang="de-DE" smtClean="0"/>
              <a:t>3</a:t>
            </a:fld>
            <a:endParaRPr lang="de-DE"/>
          </a:p>
        </p:txBody>
      </p:sp>
    </p:spTree>
    <p:extLst>
      <p:ext uri="{BB962C8B-B14F-4D97-AF65-F5344CB8AC3E}">
        <p14:creationId xmlns:p14="http://schemas.microsoft.com/office/powerpoint/2010/main" val="2073807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err="1" smtClean="0"/>
              <a:t>Krienstab</a:t>
            </a:r>
            <a:r>
              <a:rPr lang="de-DE" dirty="0" smtClean="0"/>
              <a:t> (MS ist als Kürzel</a:t>
            </a:r>
            <a:r>
              <a:rPr lang="de-DE" baseline="0" dirty="0" smtClean="0"/>
              <a:t> für Außenstehende nicht klar – braucht es aber auch nicht, weil ihr kommuniziert dahin und auch nur ihr müsst wissen, was in </a:t>
            </a:r>
            <a:r>
              <a:rPr lang="de-DE" baseline="0" dirty="0" err="1" smtClean="0"/>
              <a:t>Wernau</a:t>
            </a:r>
            <a:r>
              <a:rPr lang="de-DE" baseline="0" dirty="0" smtClean="0"/>
              <a:t> ist mit Leitungsbüro und was vor Ort – Hauptsache die Nummern sind für die Menschen vor Ort klar und für euch ist es dann das Hintergrundkonzept mit Zugriff etc.)</a:t>
            </a:r>
          </a:p>
          <a:p>
            <a:pPr marL="171450" indent="-171450">
              <a:buFontTx/>
              <a:buChar char="-"/>
            </a:pPr>
            <a:r>
              <a:rPr lang="de-DE" baseline="0" dirty="0" smtClean="0"/>
              <a:t>Dazu müssen die Listen der TN*innen einsehbar /erreichbar hinterlegt sein – aber das ist auch Backup und muss nicht in die </a:t>
            </a:r>
            <a:r>
              <a:rPr lang="de-DE" baseline="0" dirty="0" err="1" smtClean="0"/>
              <a:t>Präsi</a:t>
            </a:r>
            <a:r>
              <a:rPr lang="de-DE" baseline="0" dirty="0" smtClean="0"/>
              <a:t> rein für vor Ort</a:t>
            </a:r>
            <a:endParaRPr lang="de-DE" dirty="0"/>
          </a:p>
        </p:txBody>
      </p:sp>
      <p:sp>
        <p:nvSpPr>
          <p:cNvPr id="4" name="Foliennummernplatzhalter 3"/>
          <p:cNvSpPr>
            <a:spLocks noGrp="1"/>
          </p:cNvSpPr>
          <p:nvPr>
            <p:ph type="sldNum" sz="quarter" idx="10"/>
          </p:nvPr>
        </p:nvSpPr>
        <p:spPr/>
        <p:txBody>
          <a:bodyPr/>
          <a:lstStyle/>
          <a:p>
            <a:fld id="{4F739432-0E26-4F07-AF7F-5D33D1E0F981}" type="slidenum">
              <a:rPr lang="de-DE" smtClean="0"/>
              <a:t>18</a:t>
            </a:fld>
            <a:endParaRPr lang="de-DE"/>
          </a:p>
        </p:txBody>
      </p:sp>
    </p:spTree>
    <p:extLst>
      <p:ext uri="{BB962C8B-B14F-4D97-AF65-F5344CB8AC3E}">
        <p14:creationId xmlns:p14="http://schemas.microsoft.com/office/powerpoint/2010/main" val="853542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err="1" smtClean="0"/>
              <a:t>Krienstab</a:t>
            </a:r>
            <a:r>
              <a:rPr lang="de-DE" dirty="0" smtClean="0"/>
              <a:t> (MS ist als Kürzel</a:t>
            </a:r>
            <a:r>
              <a:rPr lang="de-DE" baseline="0" dirty="0" smtClean="0"/>
              <a:t> für Außenstehende nicht klar – braucht es aber auch nicht, weil ihr kommuniziert dahin und auch nur ihr müsst wissen, was in </a:t>
            </a:r>
            <a:r>
              <a:rPr lang="de-DE" baseline="0" dirty="0" err="1" smtClean="0"/>
              <a:t>Wernau</a:t>
            </a:r>
            <a:r>
              <a:rPr lang="de-DE" baseline="0" dirty="0" smtClean="0"/>
              <a:t> ist mit Leitungsbüro und was vor Ort – Hauptsache die Nummern sind für die Menschen vor Ort klar und für euch ist es dann das Hintergrundkonzept mit Zugriff etc.)</a:t>
            </a:r>
          </a:p>
          <a:p>
            <a:pPr marL="171450" indent="-171450">
              <a:buFontTx/>
              <a:buChar char="-"/>
            </a:pPr>
            <a:r>
              <a:rPr lang="de-DE" baseline="0" dirty="0" smtClean="0"/>
              <a:t>Dazu müssen die Listen der TN*innen einsehbar /erreichbar hinterlegt sein – aber das ist auch Backup und muss nicht in die </a:t>
            </a:r>
            <a:r>
              <a:rPr lang="de-DE" baseline="0" dirty="0" err="1" smtClean="0"/>
              <a:t>Präsi</a:t>
            </a:r>
            <a:r>
              <a:rPr lang="de-DE" baseline="0" dirty="0" smtClean="0"/>
              <a:t> rein für vor Ort</a:t>
            </a:r>
            <a:endParaRPr lang="de-DE" dirty="0"/>
          </a:p>
        </p:txBody>
      </p:sp>
      <p:sp>
        <p:nvSpPr>
          <p:cNvPr id="4" name="Foliennummernplatzhalter 3"/>
          <p:cNvSpPr>
            <a:spLocks noGrp="1"/>
          </p:cNvSpPr>
          <p:nvPr>
            <p:ph type="sldNum" sz="quarter" idx="10"/>
          </p:nvPr>
        </p:nvSpPr>
        <p:spPr/>
        <p:txBody>
          <a:bodyPr/>
          <a:lstStyle/>
          <a:p>
            <a:fld id="{4F739432-0E26-4F07-AF7F-5D33D1E0F981}" type="slidenum">
              <a:rPr lang="de-DE" smtClean="0"/>
              <a:t>19</a:t>
            </a:fld>
            <a:endParaRPr lang="de-DE"/>
          </a:p>
        </p:txBody>
      </p:sp>
    </p:spTree>
    <p:extLst>
      <p:ext uri="{BB962C8B-B14F-4D97-AF65-F5344CB8AC3E}">
        <p14:creationId xmlns:p14="http://schemas.microsoft.com/office/powerpoint/2010/main" val="3466268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err="1" smtClean="0"/>
              <a:t>Krienstab</a:t>
            </a:r>
            <a:r>
              <a:rPr lang="de-DE" dirty="0" smtClean="0"/>
              <a:t> (MS ist als Kürzel</a:t>
            </a:r>
            <a:r>
              <a:rPr lang="de-DE" baseline="0" dirty="0" smtClean="0"/>
              <a:t> für Außenstehende nicht klar – braucht es aber auch nicht, weil ihr kommuniziert dahin und auch nur ihr müsst wissen, was in </a:t>
            </a:r>
            <a:r>
              <a:rPr lang="de-DE" baseline="0" dirty="0" err="1" smtClean="0"/>
              <a:t>Wernau</a:t>
            </a:r>
            <a:r>
              <a:rPr lang="de-DE" baseline="0" dirty="0" smtClean="0"/>
              <a:t> ist mit Leitungsbüro und was vor Ort – Hauptsache die Nummern sind für die Menschen vor Ort klar und für euch ist es dann das Hintergrundkonzept mit Zugriff etc.)</a:t>
            </a:r>
          </a:p>
          <a:p>
            <a:pPr marL="171450" indent="-171450">
              <a:buFontTx/>
              <a:buChar char="-"/>
            </a:pPr>
            <a:r>
              <a:rPr lang="de-DE" baseline="0" dirty="0" smtClean="0"/>
              <a:t>Dazu müssen die Listen der TN*innen einsehbar /erreichbar hinterlegt sein – aber das ist auch Backup und muss nicht in die </a:t>
            </a:r>
            <a:r>
              <a:rPr lang="de-DE" baseline="0" dirty="0" err="1" smtClean="0"/>
              <a:t>Präsi</a:t>
            </a:r>
            <a:r>
              <a:rPr lang="de-DE" baseline="0" dirty="0" smtClean="0"/>
              <a:t> rein für vor Ort</a:t>
            </a:r>
            <a:endParaRPr lang="de-DE" dirty="0"/>
          </a:p>
        </p:txBody>
      </p:sp>
      <p:sp>
        <p:nvSpPr>
          <p:cNvPr id="4" name="Foliennummernplatzhalter 3"/>
          <p:cNvSpPr>
            <a:spLocks noGrp="1"/>
          </p:cNvSpPr>
          <p:nvPr>
            <p:ph type="sldNum" sz="quarter" idx="10"/>
          </p:nvPr>
        </p:nvSpPr>
        <p:spPr/>
        <p:txBody>
          <a:bodyPr/>
          <a:lstStyle/>
          <a:p>
            <a:fld id="{4F739432-0E26-4F07-AF7F-5D33D1E0F981}" type="slidenum">
              <a:rPr lang="de-DE" smtClean="0"/>
              <a:t>20</a:t>
            </a:fld>
            <a:endParaRPr lang="de-DE"/>
          </a:p>
        </p:txBody>
      </p:sp>
    </p:spTree>
    <p:extLst>
      <p:ext uri="{BB962C8B-B14F-4D97-AF65-F5344CB8AC3E}">
        <p14:creationId xmlns:p14="http://schemas.microsoft.com/office/powerpoint/2010/main" val="3082456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err="1" smtClean="0"/>
              <a:t>Krienstab</a:t>
            </a:r>
            <a:r>
              <a:rPr lang="de-DE" dirty="0" smtClean="0"/>
              <a:t> (MS ist als Kürzel</a:t>
            </a:r>
            <a:r>
              <a:rPr lang="de-DE" baseline="0" dirty="0" smtClean="0"/>
              <a:t> für Außenstehende nicht klar – braucht es aber auch nicht, weil ihr kommuniziert dahin und auch nur ihr müsst wissen, was in </a:t>
            </a:r>
            <a:r>
              <a:rPr lang="de-DE" baseline="0" dirty="0" err="1" smtClean="0"/>
              <a:t>Wernau</a:t>
            </a:r>
            <a:r>
              <a:rPr lang="de-DE" baseline="0" dirty="0" smtClean="0"/>
              <a:t> ist mit Leitungsbüro und was vor Ort – Hauptsache die Nummern sind für die Menschen vor Ort klar und für euch ist es dann das Hintergrundkonzept mit Zugriff etc.)</a:t>
            </a:r>
          </a:p>
          <a:p>
            <a:pPr marL="171450" indent="-171450">
              <a:buFontTx/>
              <a:buChar char="-"/>
            </a:pPr>
            <a:r>
              <a:rPr lang="de-DE" baseline="0" dirty="0" smtClean="0"/>
              <a:t>Dazu müssen die Listen der TN*innen einsehbar /erreichbar hinterlegt sein – aber das ist auch Backup und muss nicht in die </a:t>
            </a:r>
            <a:r>
              <a:rPr lang="de-DE" baseline="0" dirty="0" err="1" smtClean="0"/>
              <a:t>Präsi</a:t>
            </a:r>
            <a:r>
              <a:rPr lang="de-DE" baseline="0" dirty="0" smtClean="0"/>
              <a:t> rein für vor Ort</a:t>
            </a:r>
            <a:endParaRPr lang="de-DE" dirty="0"/>
          </a:p>
        </p:txBody>
      </p:sp>
      <p:sp>
        <p:nvSpPr>
          <p:cNvPr id="4" name="Foliennummernplatzhalter 3"/>
          <p:cNvSpPr>
            <a:spLocks noGrp="1"/>
          </p:cNvSpPr>
          <p:nvPr>
            <p:ph type="sldNum" sz="quarter" idx="10"/>
          </p:nvPr>
        </p:nvSpPr>
        <p:spPr/>
        <p:txBody>
          <a:bodyPr/>
          <a:lstStyle/>
          <a:p>
            <a:fld id="{4F739432-0E26-4F07-AF7F-5D33D1E0F981}" type="slidenum">
              <a:rPr lang="de-DE" smtClean="0"/>
              <a:t>21</a:t>
            </a:fld>
            <a:endParaRPr lang="de-DE"/>
          </a:p>
        </p:txBody>
      </p:sp>
    </p:spTree>
    <p:extLst>
      <p:ext uri="{BB962C8B-B14F-4D97-AF65-F5344CB8AC3E}">
        <p14:creationId xmlns:p14="http://schemas.microsoft.com/office/powerpoint/2010/main" val="2622142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t>
            </a:r>
            <a:r>
              <a:rPr lang="de-DE" baseline="0" dirty="0" smtClean="0"/>
              <a:t> Es ist bisher noch nicht erwähnt was klare Kommunikation mit Jugendlichen heißt (ich würde das hier ergänzen: </a:t>
            </a:r>
            <a:r>
              <a:rPr lang="de-DE" baseline="0" dirty="0" err="1" smtClean="0"/>
              <a:t>Jgd</a:t>
            </a:r>
            <a:r>
              <a:rPr lang="de-DE" baseline="0" dirty="0" smtClean="0"/>
              <a:t>. </a:t>
            </a:r>
            <a:r>
              <a:rPr lang="de-DE" baseline="0" dirty="0" err="1" smtClean="0"/>
              <a:t>Sensibilieren</a:t>
            </a:r>
            <a:r>
              <a:rPr lang="de-DE" baseline="0" dirty="0" smtClean="0"/>
              <a:t> – im Notfall wird persönlich telefoniert und nicht per WhatsApp Sensationen geteilt – Informationen können sonst nicht mehr gesteuert werden. Immer prüfen: wer muss was wann wissen und wer kann dies gut vermitteln?</a:t>
            </a:r>
            <a:endParaRPr lang="de-DE" dirty="0"/>
          </a:p>
        </p:txBody>
      </p:sp>
      <p:sp>
        <p:nvSpPr>
          <p:cNvPr id="4" name="Foliennummernplatzhalter 3"/>
          <p:cNvSpPr>
            <a:spLocks noGrp="1"/>
          </p:cNvSpPr>
          <p:nvPr>
            <p:ph type="sldNum" sz="quarter" idx="10"/>
          </p:nvPr>
        </p:nvSpPr>
        <p:spPr/>
        <p:txBody>
          <a:bodyPr/>
          <a:lstStyle/>
          <a:p>
            <a:fld id="{4F739432-0E26-4F07-AF7F-5D33D1E0F981}" type="slidenum">
              <a:rPr lang="de-DE" smtClean="0"/>
              <a:t>22</a:t>
            </a:fld>
            <a:endParaRPr lang="de-DE"/>
          </a:p>
        </p:txBody>
      </p:sp>
    </p:spTree>
    <p:extLst>
      <p:ext uri="{BB962C8B-B14F-4D97-AF65-F5344CB8AC3E}">
        <p14:creationId xmlns:p14="http://schemas.microsoft.com/office/powerpoint/2010/main" val="1099799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Malteser</a:t>
            </a:r>
            <a:r>
              <a:rPr lang="de-DE" baseline="0" dirty="0" smtClean="0"/>
              <a:t> haben verschiedene Betreuungsstationen auf dem Petersplatz, die ausgezeichnet sind?!</a:t>
            </a:r>
            <a:endParaRPr lang="de-DE" dirty="0"/>
          </a:p>
        </p:txBody>
      </p:sp>
      <p:sp>
        <p:nvSpPr>
          <p:cNvPr id="4" name="Foliennummernplatzhalter 3"/>
          <p:cNvSpPr>
            <a:spLocks noGrp="1"/>
          </p:cNvSpPr>
          <p:nvPr>
            <p:ph type="sldNum" sz="quarter" idx="10"/>
          </p:nvPr>
        </p:nvSpPr>
        <p:spPr/>
        <p:txBody>
          <a:bodyPr/>
          <a:lstStyle/>
          <a:p>
            <a:fld id="{4F739432-0E26-4F07-AF7F-5D33D1E0F981}" type="slidenum">
              <a:rPr lang="de-DE" smtClean="0"/>
              <a:t>28</a:t>
            </a:fld>
            <a:endParaRPr lang="de-DE"/>
          </a:p>
        </p:txBody>
      </p:sp>
    </p:spTree>
    <p:extLst>
      <p:ext uri="{BB962C8B-B14F-4D97-AF65-F5344CB8AC3E}">
        <p14:creationId xmlns:p14="http://schemas.microsoft.com/office/powerpoint/2010/main" val="3723496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 Was heißt angemessene Kleidung? Ich vermute, dass das nicht allen </a:t>
            </a:r>
            <a:r>
              <a:rPr lang="de-DE" dirty="0" err="1" smtClean="0"/>
              <a:t>Jgdl</a:t>
            </a:r>
            <a:r>
              <a:rPr lang="de-DE" dirty="0" smtClean="0"/>
              <a:t>:/</a:t>
            </a:r>
            <a:r>
              <a:rPr lang="de-DE" baseline="0" dirty="0" smtClean="0"/>
              <a:t> </a:t>
            </a:r>
            <a:r>
              <a:rPr lang="de-DE" baseline="0" dirty="0" err="1" smtClean="0"/>
              <a:t>Betreuuer</a:t>
            </a:r>
            <a:r>
              <a:rPr lang="de-DE" baseline="0" dirty="0" smtClean="0"/>
              <a:t>*innen bewusst ist – ggf. leichtes Tuch mittragen und als Schultertuch überlegen – als Tipp? / kurze Hosen gehen, aber keine Tops/ Bauchfrei?</a:t>
            </a:r>
            <a:endParaRPr lang="de-DE" dirty="0"/>
          </a:p>
        </p:txBody>
      </p:sp>
      <p:sp>
        <p:nvSpPr>
          <p:cNvPr id="4" name="Foliennummernplatzhalter 3"/>
          <p:cNvSpPr>
            <a:spLocks noGrp="1"/>
          </p:cNvSpPr>
          <p:nvPr>
            <p:ph type="sldNum" sz="quarter" idx="10"/>
          </p:nvPr>
        </p:nvSpPr>
        <p:spPr/>
        <p:txBody>
          <a:bodyPr/>
          <a:lstStyle/>
          <a:p>
            <a:fld id="{4F739432-0E26-4F07-AF7F-5D33D1E0F981}" type="slidenum">
              <a:rPr lang="de-DE" smtClean="0"/>
              <a:t>29</a:t>
            </a:fld>
            <a:endParaRPr lang="de-DE"/>
          </a:p>
        </p:txBody>
      </p:sp>
    </p:spTree>
    <p:extLst>
      <p:ext uri="{BB962C8B-B14F-4D97-AF65-F5344CB8AC3E}">
        <p14:creationId xmlns:p14="http://schemas.microsoft.com/office/powerpoint/2010/main" val="1121917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Mich irritiert, dass ich das DAHINTER</a:t>
            </a:r>
            <a:r>
              <a:rPr lang="de-DE" baseline="0" dirty="0" smtClean="0"/>
              <a:t> nicht mehr lesen kann – zwei Folien?</a:t>
            </a:r>
            <a:endParaRPr lang="de-DE" dirty="0"/>
          </a:p>
        </p:txBody>
      </p:sp>
      <p:sp>
        <p:nvSpPr>
          <p:cNvPr id="4" name="Foliennummernplatzhalter 3"/>
          <p:cNvSpPr>
            <a:spLocks noGrp="1"/>
          </p:cNvSpPr>
          <p:nvPr>
            <p:ph type="sldNum" sz="quarter" idx="10"/>
          </p:nvPr>
        </p:nvSpPr>
        <p:spPr/>
        <p:txBody>
          <a:bodyPr/>
          <a:lstStyle/>
          <a:p>
            <a:fld id="{4F739432-0E26-4F07-AF7F-5D33D1E0F981}" type="slidenum">
              <a:rPr lang="de-DE" smtClean="0"/>
              <a:t>36</a:t>
            </a:fld>
            <a:endParaRPr lang="de-DE"/>
          </a:p>
        </p:txBody>
      </p:sp>
    </p:spTree>
    <p:extLst>
      <p:ext uri="{BB962C8B-B14F-4D97-AF65-F5344CB8AC3E}">
        <p14:creationId xmlns:p14="http://schemas.microsoft.com/office/powerpoint/2010/main" val="4265675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Woher wissen</a:t>
            </a:r>
            <a:r>
              <a:rPr lang="de-DE" baseline="0" dirty="0" smtClean="0"/>
              <a:t> die Menschen eure Nummer der FS Minis für den Notfall?</a:t>
            </a:r>
          </a:p>
          <a:p>
            <a:r>
              <a:rPr lang="de-DE" baseline="0" dirty="0" smtClean="0"/>
              <a:t>(ich würde bei Medikamentenunverträglichkeit vermutlich noch ergänzen  /Allergien – das finde ich z.B. bei Bienen/Wespenallergie von Bedeutung!</a:t>
            </a:r>
          </a:p>
          <a:p>
            <a:endParaRPr lang="de-DE" baseline="0" dirty="0" smtClean="0"/>
          </a:p>
          <a:p>
            <a:r>
              <a:rPr lang="de-DE" baseline="0" dirty="0" smtClean="0"/>
              <a:t>Ich glaube ich würde hier noch ne Folie davor/ danach rein nehmen für den Wiedererkennungswert mit Checkliste / Notfallmeldeliste/ Notfallkarte / </a:t>
            </a:r>
            <a:r>
              <a:rPr lang="de-DE" baseline="0" dirty="0" err="1" smtClean="0"/>
              <a:t>Bsp</a:t>
            </a:r>
            <a:r>
              <a:rPr lang="de-DE" baseline="0" dirty="0" smtClean="0"/>
              <a:t> Seite aus Register z.B. </a:t>
            </a:r>
            <a:r>
              <a:rPr lang="de-DE" baseline="0" smtClean="0"/>
              <a:t>mit Dehydration</a:t>
            </a:r>
            <a:endParaRPr lang="de-DE" dirty="0"/>
          </a:p>
        </p:txBody>
      </p:sp>
      <p:sp>
        <p:nvSpPr>
          <p:cNvPr id="4" name="Foliennummernplatzhalter 3"/>
          <p:cNvSpPr>
            <a:spLocks noGrp="1"/>
          </p:cNvSpPr>
          <p:nvPr>
            <p:ph type="sldNum" sz="quarter" idx="10"/>
          </p:nvPr>
        </p:nvSpPr>
        <p:spPr/>
        <p:txBody>
          <a:bodyPr/>
          <a:lstStyle/>
          <a:p>
            <a:fld id="{4F739432-0E26-4F07-AF7F-5D33D1E0F981}" type="slidenum">
              <a:rPr lang="de-DE" smtClean="0"/>
              <a:t>8</a:t>
            </a:fld>
            <a:endParaRPr lang="de-DE"/>
          </a:p>
        </p:txBody>
      </p:sp>
    </p:spTree>
    <p:extLst>
      <p:ext uri="{BB962C8B-B14F-4D97-AF65-F5344CB8AC3E}">
        <p14:creationId xmlns:p14="http://schemas.microsoft.com/office/powerpoint/2010/main" val="3969220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Umgang mit Enge</a:t>
            </a:r>
            <a:r>
              <a:rPr lang="de-DE" baseline="0" dirty="0" smtClean="0"/>
              <a:t> in Straßenbahnen/ Klaustrophobie ggf. abfragen in Notfallbogen (da denken Eltern beim Ausfüllen nicht gleich daran)</a:t>
            </a:r>
          </a:p>
          <a:p>
            <a:pPr marL="171450" indent="-171450">
              <a:buFontTx/>
              <a:buChar char="-"/>
            </a:pPr>
            <a:r>
              <a:rPr lang="de-DE" baseline="0" dirty="0" smtClean="0"/>
              <a:t>Und Hinweis auf Diebstahlgefahr – Umgang mit Wertsachen – Sensibilisieren bei Vortreffen, auf Fahrt nach Rom</a:t>
            </a:r>
          </a:p>
          <a:p>
            <a:pPr marL="171450" indent="-171450">
              <a:buFontTx/>
              <a:buChar char="-"/>
            </a:pPr>
            <a:r>
              <a:rPr lang="de-DE" dirty="0" smtClean="0"/>
              <a:t>Ich kenn mich selber in Rom zu wenig aus und mit den Entfernungen: was für sinnvolle Treffpunkte gibt es da????? (Ist</a:t>
            </a:r>
            <a:r>
              <a:rPr lang="de-DE" baseline="0" dirty="0" smtClean="0"/>
              <a:t> Hotel zu weit weg und unrealistisch, wo kann denn eine Person / KG gut hinkommen und gefunden werden?) - </a:t>
            </a:r>
            <a:endParaRPr lang="de-DE" dirty="0"/>
          </a:p>
        </p:txBody>
      </p:sp>
      <p:sp>
        <p:nvSpPr>
          <p:cNvPr id="4" name="Foliennummernplatzhalter 3"/>
          <p:cNvSpPr>
            <a:spLocks noGrp="1"/>
          </p:cNvSpPr>
          <p:nvPr>
            <p:ph type="sldNum" sz="quarter" idx="10"/>
          </p:nvPr>
        </p:nvSpPr>
        <p:spPr/>
        <p:txBody>
          <a:bodyPr/>
          <a:lstStyle/>
          <a:p>
            <a:fld id="{4F739432-0E26-4F07-AF7F-5D33D1E0F981}" type="slidenum">
              <a:rPr lang="de-DE" smtClean="0"/>
              <a:t>10</a:t>
            </a:fld>
            <a:endParaRPr lang="de-DE"/>
          </a:p>
        </p:txBody>
      </p:sp>
    </p:spTree>
    <p:extLst>
      <p:ext uri="{BB962C8B-B14F-4D97-AF65-F5344CB8AC3E}">
        <p14:creationId xmlns:p14="http://schemas.microsoft.com/office/powerpoint/2010/main" val="2446917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Mögliche Vorkehrungen treffen, um Taschendiebstahlgelegenheiten zu vermindern!</a:t>
            </a:r>
            <a:r>
              <a:rPr lang="de-DE" baseline="0" dirty="0" smtClean="0"/>
              <a:t> Gefahr v.a. im ÖPNV und bei Menschenansammlungen (</a:t>
            </a:r>
            <a:r>
              <a:rPr lang="de-DE" baseline="0" dirty="0" smtClean="0">
                <a:sym typeface="Wingdings" panose="05000000000000000000" pitchFamily="2" charset="2"/>
              </a:rPr>
              <a:t> Dokumentkopien mitführen und Originale im Hoteltresor lassen, z.B. mit Bauchgürteln agieren,…)</a:t>
            </a:r>
          </a:p>
          <a:p>
            <a:pPr marL="171450" indent="-171450">
              <a:buFontTx/>
              <a:buChar char="-"/>
            </a:pPr>
            <a:r>
              <a:rPr lang="de-DE" dirty="0" smtClean="0"/>
              <a:t>Nur für die Gliederung: Sensibilisierung dazu ist quasi alles – ist das die Überschrift und es geht dann um die Unterpunkte zu a) Verhalten im</a:t>
            </a:r>
            <a:r>
              <a:rPr lang="de-DE" baseline="0" dirty="0" smtClean="0"/>
              <a:t> ÖPNV/ Auf den Wegen/ Plätzen b) zu Diebstahl c) in der Unterkunft…</a:t>
            </a:r>
            <a:endParaRPr lang="de-DE" dirty="0"/>
          </a:p>
        </p:txBody>
      </p:sp>
      <p:sp>
        <p:nvSpPr>
          <p:cNvPr id="4" name="Foliennummernplatzhalter 3"/>
          <p:cNvSpPr>
            <a:spLocks noGrp="1"/>
          </p:cNvSpPr>
          <p:nvPr>
            <p:ph type="sldNum" sz="quarter" idx="10"/>
          </p:nvPr>
        </p:nvSpPr>
        <p:spPr/>
        <p:txBody>
          <a:bodyPr/>
          <a:lstStyle/>
          <a:p>
            <a:fld id="{4F739432-0E26-4F07-AF7F-5D33D1E0F981}" type="slidenum">
              <a:rPr lang="de-DE" smtClean="0"/>
              <a:t>11</a:t>
            </a:fld>
            <a:endParaRPr lang="de-DE"/>
          </a:p>
        </p:txBody>
      </p:sp>
    </p:spTree>
    <p:extLst>
      <p:ext uri="{BB962C8B-B14F-4D97-AF65-F5344CB8AC3E}">
        <p14:creationId xmlns:p14="http://schemas.microsoft.com/office/powerpoint/2010/main" val="1166639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Ich</a:t>
            </a:r>
            <a:r>
              <a:rPr lang="de-DE" baseline="0" dirty="0" smtClean="0"/>
              <a:t> hätte hier noch eine kurze Zusammenfassung drauf gemacht von wegen</a:t>
            </a:r>
            <a:br>
              <a:rPr lang="de-DE" baseline="0" dirty="0" smtClean="0"/>
            </a:br>
            <a:r>
              <a:rPr lang="de-DE" baseline="0" dirty="0" smtClean="0"/>
              <a:t>Tagestemperaturen um die 35°C sind für Rom Ende Juli/ Anfang August üblich – und auch nachts sinkt die Temperatur selten unter 20°C</a:t>
            </a:r>
          </a:p>
          <a:p>
            <a:pPr marL="171450" indent="-171450">
              <a:buFontTx/>
              <a:buChar char="-"/>
            </a:pPr>
            <a:r>
              <a:rPr lang="de-DE" baseline="0" dirty="0" smtClean="0"/>
              <a:t>Bitt</a:t>
            </a:r>
            <a:endParaRPr lang="de-DE" dirty="0"/>
          </a:p>
        </p:txBody>
      </p:sp>
      <p:sp>
        <p:nvSpPr>
          <p:cNvPr id="4" name="Foliennummernplatzhalter 3"/>
          <p:cNvSpPr>
            <a:spLocks noGrp="1"/>
          </p:cNvSpPr>
          <p:nvPr>
            <p:ph type="sldNum" sz="quarter" idx="10"/>
          </p:nvPr>
        </p:nvSpPr>
        <p:spPr/>
        <p:txBody>
          <a:bodyPr/>
          <a:lstStyle/>
          <a:p>
            <a:fld id="{4F739432-0E26-4F07-AF7F-5D33D1E0F981}" type="slidenum">
              <a:rPr lang="de-DE" smtClean="0"/>
              <a:t>13</a:t>
            </a:fld>
            <a:endParaRPr lang="de-DE"/>
          </a:p>
        </p:txBody>
      </p:sp>
    </p:spTree>
    <p:extLst>
      <p:ext uri="{BB962C8B-B14F-4D97-AF65-F5344CB8AC3E}">
        <p14:creationId xmlns:p14="http://schemas.microsoft.com/office/powerpoint/2010/main" val="1093499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baseline="0" dirty="0" smtClean="0"/>
              <a:t>Auf </a:t>
            </a:r>
            <a:r>
              <a:rPr lang="de-DE" b="1" baseline="0" dirty="0" smtClean="0"/>
              <a:t>ausreichende</a:t>
            </a:r>
            <a:r>
              <a:rPr lang="de-DE" baseline="0" dirty="0" smtClean="0"/>
              <a:t> Flüssigkeitsaufnahme achten (wird viel rausgeschwitzt!!)</a:t>
            </a:r>
          </a:p>
          <a:p>
            <a:pPr marL="171450" indent="-171450">
              <a:buFontTx/>
              <a:buChar char="-"/>
            </a:pPr>
            <a:r>
              <a:rPr lang="de-DE" baseline="0" dirty="0" smtClean="0"/>
              <a:t>Ggf. humorvoll benennen: Italiener wissen warum sie zw. 12.00 – 15.00 Uhr Siesta machen… keine Ahnung, ob es realistisch ist ins Hotel zurück zu fahren oder im Park ein „schattiges“ Plätzchen zu finden…</a:t>
            </a:r>
            <a:endParaRPr lang="de-DE" dirty="0"/>
          </a:p>
        </p:txBody>
      </p:sp>
      <p:sp>
        <p:nvSpPr>
          <p:cNvPr id="4" name="Foliennummernplatzhalter 3"/>
          <p:cNvSpPr>
            <a:spLocks noGrp="1"/>
          </p:cNvSpPr>
          <p:nvPr>
            <p:ph type="sldNum" sz="quarter" idx="10"/>
          </p:nvPr>
        </p:nvSpPr>
        <p:spPr/>
        <p:txBody>
          <a:bodyPr/>
          <a:lstStyle/>
          <a:p>
            <a:fld id="{4F739432-0E26-4F07-AF7F-5D33D1E0F981}" type="slidenum">
              <a:rPr lang="de-DE" smtClean="0"/>
              <a:t>14</a:t>
            </a:fld>
            <a:endParaRPr lang="de-DE"/>
          </a:p>
        </p:txBody>
      </p:sp>
    </p:spTree>
    <p:extLst>
      <p:ext uri="{BB962C8B-B14F-4D97-AF65-F5344CB8AC3E}">
        <p14:creationId xmlns:p14="http://schemas.microsoft.com/office/powerpoint/2010/main" val="1833380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Ich glaube die „Entsprechungen“ verwirren eher (wenn es für unsere sein soll, ggf. eher in Notiztext oder in Anschreiben, aber die Unbeteiligten vor</a:t>
            </a:r>
            <a:r>
              <a:rPr lang="de-DE" baseline="0" dirty="0" smtClean="0"/>
              <a:t> Ort brauchen die Entsprechung nicht ( was ich wichtig finde ist ohne Entsprechung bei euch die Notfallkoordinationsrolle zu benennen</a:t>
            </a:r>
            <a:endParaRPr lang="de-DE" dirty="0"/>
          </a:p>
        </p:txBody>
      </p:sp>
      <p:sp>
        <p:nvSpPr>
          <p:cNvPr id="4" name="Foliennummernplatzhalter 3"/>
          <p:cNvSpPr>
            <a:spLocks noGrp="1"/>
          </p:cNvSpPr>
          <p:nvPr>
            <p:ph type="sldNum" sz="quarter" idx="10"/>
          </p:nvPr>
        </p:nvSpPr>
        <p:spPr/>
        <p:txBody>
          <a:bodyPr/>
          <a:lstStyle/>
          <a:p>
            <a:fld id="{4F739432-0E26-4F07-AF7F-5D33D1E0F981}" type="slidenum">
              <a:rPr lang="de-DE" smtClean="0"/>
              <a:t>15</a:t>
            </a:fld>
            <a:endParaRPr lang="de-DE"/>
          </a:p>
        </p:txBody>
      </p:sp>
    </p:spTree>
    <p:extLst>
      <p:ext uri="{BB962C8B-B14F-4D97-AF65-F5344CB8AC3E}">
        <p14:creationId xmlns:p14="http://schemas.microsoft.com/office/powerpoint/2010/main" val="450994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err="1" smtClean="0"/>
              <a:t>Krienstab</a:t>
            </a:r>
            <a:r>
              <a:rPr lang="de-DE" dirty="0" smtClean="0"/>
              <a:t> (MS ist als Kürzel</a:t>
            </a:r>
            <a:r>
              <a:rPr lang="de-DE" baseline="0" dirty="0" smtClean="0"/>
              <a:t> für Außenstehende nicht klar – braucht es aber auch nicht, weil ihr kommuniziert dahin und auch nur ihr müsst wissen, was in </a:t>
            </a:r>
            <a:r>
              <a:rPr lang="de-DE" baseline="0" dirty="0" err="1" smtClean="0"/>
              <a:t>Wernau</a:t>
            </a:r>
            <a:r>
              <a:rPr lang="de-DE" baseline="0" dirty="0" smtClean="0"/>
              <a:t> ist mit Leitungsbüro und was vor Ort – Hauptsache die Nummern sind für die Menschen vor Ort klar und für euch ist es dann das Hintergrundkonzept mit Zugriff etc.)</a:t>
            </a:r>
          </a:p>
          <a:p>
            <a:pPr marL="171450" indent="-171450">
              <a:buFontTx/>
              <a:buChar char="-"/>
            </a:pPr>
            <a:r>
              <a:rPr lang="de-DE" baseline="0" dirty="0" smtClean="0"/>
              <a:t>Dazu müssen die Listen der TN*innen einsehbar /erreichbar hinterlegt sein – aber das ist auch Backup und muss nicht in die </a:t>
            </a:r>
            <a:r>
              <a:rPr lang="de-DE" baseline="0" dirty="0" err="1" smtClean="0"/>
              <a:t>Präsi</a:t>
            </a:r>
            <a:r>
              <a:rPr lang="de-DE" baseline="0" dirty="0" smtClean="0"/>
              <a:t> rein für vor Ort</a:t>
            </a:r>
            <a:endParaRPr lang="de-DE" dirty="0"/>
          </a:p>
        </p:txBody>
      </p:sp>
      <p:sp>
        <p:nvSpPr>
          <p:cNvPr id="4" name="Foliennummernplatzhalter 3"/>
          <p:cNvSpPr>
            <a:spLocks noGrp="1"/>
          </p:cNvSpPr>
          <p:nvPr>
            <p:ph type="sldNum" sz="quarter" idx="10"/>
          </p:nvPr>
        </p:nvSpPr>
        <p:spPr/>
        <p:txBody>
          <a:bodyPr/>
          <a:lstStyle/>
          <a:p>
            <a:fld id="{4F739432-0E26-4F07-AF7F-5D33D1E0F981}" type="slidenum">
              <a:rPr lang="de-DE" smtClean="0"/>
              <a:t>16</a:t>
            </a:fld>
            <a:endParaRPr lang="de-DE"/>
          </a:p>
        </p:txBody>
      </p:sp>
    </p:spTree>
    <p:extLst>
      <p:ext uri="{BB962C8B-B14F-4D97-AF65-F5344CB8AC3E}">
        <p14:creationId xmlns:p14="http://schemas.microsoft.com/office/powerpoint/2010/main" val="1009832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err="1" smtClean="0"/>
              <a:t>Krienstab</a:t>
            </a:r>
            <a:r>
              <a:rPr lang="de-DE" dirty="0" smtClean="0"/>
              <a:t> (MS ist als Kürzel</a:t>
            </a:r>
            <a:r>
              <a:rPr lang="de-DE" baseline="0" dirty="0" smtClean="0"/>
              <a:t> für Außenstehende nicht klar – braucht es aber auch nicht, weil ihr kommuniziert dahin und auch nur ihr müsst wissen, was in </a:t>
            </a:r>
            <a:r>
              <a:rPr lang="de-DE" baseline="0" dirty="0" err="1" smtClean="0"/>
              <a:t>Wernau</a:t>
            </a:r>
            <a:r>
              <a:rPr lang="de-DE" baseline="0" dirty="0" smtClean="0"/>
              <a:t> ist mit Leitungsbüro und was vor Ort – Hauptsache die Nummern sind für die Menschen vor Ort klar und für euch ist es dann das Hintergrundkonzept mit Zugriff etc.)</a:t>
            </a:r>
          </a:p>
          <a:p>
            <a:pPr marL="171450" indent="-171450">
              <a:buFontTx/>
              <a:buChar char="-"/>
            </a:pPr>
            <a:r>
              <a:rPr lang="de-DE" baseline="0" dirty="0" smtClean="0"/>
              <a:t>Dazu müssen die Listen der TN*innen einsehbar /erreichbar hinterlegt sein – aber das ist auch Backup und muss nicht in die </a:t>
            </a:r>
            <a:r>
              <a:rPr lang="de-DE" baseline="0" dirty="0" err="1" smtClean="0"/>
              <a:t>Präsi</a:t>
            </a:r>
            <a:r>
              <a:rPr lang="de-DE" baseline="0" dirty="0" smtClean="0"/>
              <a:t> rein für vor Ort</a:t>
            </a:r>
            <a:endParaRPr lang="de-DE" dirty="0"/>
          </a:p>
        </p:txBody>
      </p:sp>
      <p:sp>
        <p:nvSpPr>
          <p:cNvPr id="4" name="Foliennummernplatzhalter 3"/>
          <p:cNvSpPr>
            <a:spLocks noGrp="1"/>
          </p:cNvSpPr>
          <p:nvPr>
            <p:ph type="sldNum" sz="quarter" idx="10"/>
          </p:nvPr>
        </p:nvSpPr>
        <p:spPr/>
        <p:txBody>
          <a:bodyPr/>
          <a:lstStyle/>
          <a:p>
            <a:fld id="{4F739432-0E26-4F07-AF7F-5D33D1E0F981}" type="slidenum">
              <a:rPr lang="de-DE" smtClean="0"/>
              <a:t>17</a:t>
            </a:fld>
            <a:endParaRPr lang="de-DE"/>
          </a:p>
        </p:txBody>
      </p:sp>
    </p:spTree>
    <p:extLst>
      <p:ext uri="{BB962C8B-B14F-4D97-AF65-F5344CB8AC3E}">
        <p14:creationId xmlns:p14="http://schemas.microsoft.com/office/powerpoint/2010/main" val="781109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p>
            <a:fld id="{EEC0B6BE-D2E0-4720-89F5-9111BCCCD51B}" type="datetimeFigureOut">
              <a:rPr lang="de-DE" smtClean="0"/>
              <a:t>23.04.2024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E4133D8-F513-422A-95CE-1CE404D892B8}" type="slidenum">
              <a:rPr lang="de-DE" smtClean="0"/>
              <a:t>‹Nr.›</a:t>
            </a:fld>
            <a:endParaRPr lang="de-DE"/>
          </a:p>
        </p:txBody>
      </p:sp>
    </p:spTree>
    <p:extLst>
      <p:ext uri="{BB962C8B-B14F-4D97-AF65-F5344CB8AC3E}">
        <p14:creationId xmlns:p14="http://schemas.microsoft.com/office/powerpoint/2010/main" val="624895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EC0B6BE-D2E0-4720-89F5-9111BCCCD51B}" type="datetimeFigureOut">
              <a:rPr lang="de-DE" smtClean="0"/>
              <a:t>23.04.2024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E4133D8-F513-422A-95CE-1CE404D892B8}" type="slidenum">
              <a:rPr lang="de-DE" smtClean="0"/>
              <a:t>‹Nr.›</a:t>
            </a:fld>
            <a:endParaRPr lang="de-DE"/>
          </a:p>
        </p:txBody>
      </p:sp>
    </p:spTree>
    <p:extLst>
      <p:ext uri="{BB962C8B-B14F-4D97-AF65-F5344CB8AC3E}">
        <p14:creationId xmlns:p14="http://schemas.microsoft.com/office/powerpoint/2010/main" val="1475194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EC0B6BE-D2E0-4720-89F5-9111BCCCD51B}" type="datetimeFigureOut">
              <a:rPr lang="de-DE" smtClean="0"/>
              <a:t>23.04.2024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E4133D8-F513-422A-95CE-1CE404D892B8}" type="slidenum">
              <a:rPr lang="de-DE" smtClean="0"/>
              <a:t>‹Nr.›</a:t>
            </a:fld>
            <a:endParaRPr lang="de-DE"/>
          </a:p>
        </p:txBody>
      </p:sp>
    </p:spTree>
    <p:extLst>
      <p:ext uri="{BB962C8B-B14F-4D97-AF65-F5344CB8AC3E}">
        <p14:creationId xmlns:p14="http://schemas.microsoft.com/office/powerpoint/2010/main" val="3033906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EC0B6BE-D2E0-4720-89F5-9111BCCCD51B}" type="datetimeFigureOut">
              <a:rPr lang="de-DE" smtClean="0"/>
              <a:t>23.04.2024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E4133D8-F513-422A-95CE-1CE404D892B8}" type="slidenum">
              <a:rPr lang="de-DE" smtClean="0"/>
              <a:t>‹Nr.›</a:t>
            </a:fld>
            <a:endParaRPr lang="de-DE"/>
          </a:p>
        </p:txBody>
      </p:sp>
    </p:spTree>
    <p:extLst>
      <p:ext uri="{BB962C8B-B14F-4D97-AF65-F5344CB8AC3E}">
        <p14:creationId xmlns:p14="http://schemas.microsoft.com/office/powerpoint/2010/main" val="2680041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EEC0B6BE-D2E0-4720-89F5-9111BCCCD51B}" type="datetimeFigureOut">
              <a:rPr lang="de-DE" smtClean="0"/>
              <a:t>23.04.2024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E4133D8-F513-422A-95CE-1CE404D892B8}" type="slidenum">
              <a:rPr lang="de-DE" smtClean="0"/>
              <a:t>‹Nr.›</a:t>
            </a:fld>
            <a:endParaRPr lang="de-DE"/>
          </a:p>
        </p:txBody>
      </p:sp>
    </p:spTree>
    <p:extLst>
      <p:ext uri="{BB962C8B-B14F-4D97-AF65-F5344CB8AC3E}">
        <p14:creationId xmlns:p14="http://schemas.microsoft.com/office/powerpoint/2010/main" val="3518462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EEC0B6BE-D2E0-4720-89F5-9111BCCCD51B}" type="datetimeFigureOut">
              <a:rPr lang="de-DE" smtClean="0"/>
              <a:t>23.04.2024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E4133D8-F513-422A-95CE-1CE404D892B8}" type="slidenum">
              <a:rPr lang="de-DE" smtClean="0"/>
              <a:t>‹Nr.›</a:t>
            </a:fld>
            <a:endParaRPr lang="de-DE"/>
          </a:p>
        </p:txBody>
      </p:sp>
    </p:spTree>
    <p:extLst>
      <p:ext uri="{BB962C8B-B14F-4D97-AF65-F5344CB8AC3E}">
        <p14:creationId xmlns:p14="http://schemas.microsoft.com/office/powerpoint/2010/main" val="2762455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EEC0B6BE-D2E0-4720-89F5-9111BCCCD51B}" type="datetimeFigureOut">
              <a:rPr lang="de-DE" smtClean="0"/>
              <a:t>23.04.2024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E4133D8-F513-422A-95CE-1CE404D892B8}" type="slidenum">
              <a:rPr lang="de-DE" smtClean="0"/>
              <a:t>‹Nr.›</a:t>
            </a:fld>
            <a:endParaRPr lang="de-DE"/>
          </a:p>
        </p:txBody>
      </p:sp>
    </p:spTree>
    <p:extLst>
      <p:ext uri="{BB962C8B-B14F-4D97-AF65-F5344CB8AC3E}">
        <p14:creationId xmlns:p14="http://schemas.microsoft.com/office/powerpoint/2010/main" val="229679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EEC0B6BE-D2E0-4720-89F5-9111BCCCD51B}" type="datetimeFigureOut">
              <a:rPr lang="de-DE" smtClean="0"/>
              <a:t>23.04.2024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E4133D8-F513-422A-95CE-1CE404D892B8}" type="slidenum">
              <a:rPr lang="de-DE" smtClean="0"/>
              <a:t>‹Nr.›</a:t>
            </a:fld>
            <a:endParaRPr lang="de-DE"/>
          </a:p>
        </p:txBody>
      </p:sp>
    </p:spTree>
    <p:extLst>
      <p:ext uri="{BB962C8B-B14F-4D97-AF65-F5344CB8AC3E}">
        <p14:creationId xmlns:p14="http://schemas.microsoft.com/office/powerpoint/2010/main" val="2360528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EC0B6BE-D2E0-4720-89F5-9111BCCCD51B}" type="datetimeFigureOut">
              <a:rPr lang="de-DE" smtClean="0"/>
              <a:t>23.04.2024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E4133D8-F513-422A-95CE-1CE404D892B8}" type="slidenum">
              <a:rPr lang="de-DE" smtClean="0"/>
              <a:t>‹Nr.›</a:t>
            </a:fld>
            <a:endParaRPr lang="de-DE"/>
          </a:p>
        </p:txBody>
      </p:sp>
    </p:spTree>
    <p:extLst>
      <p:ext uri="{BB962C8B-B14F-4D97-AF65-F5344CB8AC3E}">
        <p14:creationId xmlns:p14="http://schemas.microsoft.com/office/powerpoint/2010/main" val="605143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EC0B6BE-D2E0-4720-89F5-9111BCCCD51B}" type="datetimeFigureOut">
              <a:rPr lang="de-DE" smtClean="0"/>
              <a:t>23.04.2024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E4133D8-F513-422A-95CE-1CE404D892B8}" type="slidenum">
              <a:rPr lang="de-DE" smtClean="0"/>
              <a:t>‹Nr.›</a:t>
            </a:fld>
            <a:endParaRPr lang="de-DE"/>
          </a:p>
        </p:txBody>
      </p:sp>
    </p:spTree>
    <p:extLst>
      <p:ext uri="{BB962C8B-B14F-4D97-AF65-F5344CB8AC3E}">
        <p14:creationId xmlns:p14="http://schemas.microsoft.com/office/powerpoint/2010/main" val="4203212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EC0B6BE-D2E0-4720-89F5-9111BCCCD51B}" type="datetimeFigureOut">
              <a:rPr lang="de-DE" smtClean="0"/>
              <a:t>23.04.2024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E4133D8-F513-422A-95CE-1CE404D892B8}" type="slidenum">
              <a:rPr lang="de-DE" smtClean="0"/>
              <a:t>‹Nr.›</a:t>
            </a:fld>
            <a:endParaRPr lang="de-DE"/>
          </a:p>
        </p:txBody>
      </p:sp>
    </p:spTree>
    <p:extLst>
      <p:ext uri="{BB962C8B-B14F-4D97-AF65-F5344CB8AC3E}">
        <p14:creationId xmlns:p14="http://schemas.microsoft.com/office/powerpoint/2010/main" val="2997355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rafik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956376" y="230527"/>
            <a:ext cx="1088144" cy="928709"/>
          </a:xfrm>
          <a:prstGeom prst="rect">
            <a:avLst/>
          </a:prstGeom>
        </p:spPr>
      </p:pic>
      <p:pic>
        <p:nvPicPr>
          <p:cNvPr id="9" name="Grafik 8"/>
          <p:cNvPicPr>
            <a:picLocks noChangeAspect="1"/>
          </p:cNvPicPr>
          <p:nvPr userDrawn="1"/>
        </p:nvPicPr>
        <p:blipFill>
          <a:blip r:embed="rId1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8909045">
            <a:off x="2522977" y="532838"/>
            <a:ext cx="4098051" cy="5795447"/>
          </a:xfrm>
          <a:prstGeom prst="rect">
            <a:avLst/>
          </a:prstGeom>
        </p:spPr>
      </p:pic>
      <p:sp>
        <p:nvSpPr>
          <p:cNvPr id="2" name="Titelplatzhalter 1"/>
          <p:cNvSpPr>
            <a:spLocks noGrp="1"/>
          </p:cNvSpPr>
          <p:nvPr>
            <p:ph type="title"/>
          </p:nvPr>
        </p:nvSpPr>
        <p:spPr>
          <a:xfrm>
            <a:off x="457200" y="274638"/>
            <a:ext cx="7499176" cy="1143000"/>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0B6BE-D2E0-4720-89F5-9111BCCCD51B}" type="datetimeFigureOut">
              <a:rPr lang="de-DE" smtClean="0"/>
              <a:t>23.04.2024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4133D8-F513-422A-95CE-1CE404D892B8}" type="slidenum">
              <a:rPr lang="de-DE" smtClean="0"/>
              <a:t>‹Nr.›</a:t>
            </a:fld>
            <a:endParaRPr lang="de-DE"/>
          </a:p>
        </p:txBody>
      </p:sp>
      <p:pic>
        <p:nvPicPr>
          <p:cNvPr id="10" name="Grafik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949280"/>
            <a:ext cx="9144000" cy="980728"/>
          </a:xfrm>
          <a:prstGeom prst="rect">
            <a:avLst/>
          </a:prstGeom>
        </p:spPr>
      </p:pic>
    </p:spTree>
    <p:extLst>
      <p:ext uri="{BB962C8B-B14F-4D97-AF65-F5344CB8AC3E}">
        <p14:creationId xmlns:p14="http://schemas.microsoft.com/office/powerpoint/2010/main" val="1581226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b="1" kern="1200">
          <a:solidFill>
            <a:schemeClr val="tx1"/>
          </a:solidFill>
          <a:latin typeface="Frutiger LT 47 LightCn" panose="020B0406020204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Frutiger LT 47 LightCn" panose="020B0406020204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utiger LT 47 LightCn" panose="020B0406020204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utiger LT 47 LightCn" panose="020B0406020204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utiger LT 47 LightCn" panose="020B0406020204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utiger LT 47 LightCn" panose="020B0406020204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mini-square.d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dkj.info/service/notfallmanagemen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bdkj.info/ueber-uns/bdkj-dioezesanverband/kinder-und-jugendschutz"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mailto:ministranten@drs.d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1844824"/>
            <a:ext cx="7499176" cy="1143000"/>
          </a:xfrm>
        </p:spPr>
        <p:txBody>
          <a:bodyPr>
            <a:normAutofit fontScale="90000"/>
          </a:bodyPr>
          <a:lstStyle/>
          <a:p>
            <a:pPr algn="ctr"/>
            <a:r>
              <a:rPr lang="de-DE" dirty="0" smtClean="0"/>
              <a:t>Einführung ins Notfallmanagement Romwallfahrt 2024</a:t>
            </a:r>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2750" y="3068960"/>
            <a:ext cx="2148844" cy="3054102"/>
          </a:xfrm>
          <a:prstGeom prst="rect">
            <a:avLst/>
          </a:prstGeom>
        </p:spPr>
      </p:pic>
    </p:spTree>
    <p:extLst>
      <p:ext uri="{BB962C8B-B14F-4D97-AF65-F5344CB8AC3E}">
        <p14:creationId xmlns:p14="http://schemas.microsoft.com/office/powerpoint/2010/main" val="558216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Infos &amp; Tipps zur Stadt: Allgemein </a:t>
            </a:r>
            <a:endParaRPr lang="de-DE" dirty="0"/>
          </a:p>
        </p:txBody>
      </p:sp>
      <p:sp>
        <p:nvSpPr>
          <p:cNvPr id="3" name="Inhaltsplatzhalter 2"/>
          <p:cNvSpPr>
            <a:spLocks noGrp="1"/>
          </p:cNvSpPr>
          <p:nvPr>
            <p:ph idx="1"/>
          </p:nvPr>
        </p:nvSpPr>
        <p:spPr>
          <a:xfrm>
            <a:off x="457200" y="1600201"/>
            <a:ext cx="8229600" cy="4205064"/>
          </a:xfrm>
        </p:spPr>
        <p:txBody>
          <a:bodyPr>
            <a:normAutofit/>
          </a:bodyPr>
          <a:lstStyle/>
          <a:p>
            <a:r>
              <a:rPr lang="de-DE" dirty="0" smtClean="0"/>
              <a:t>ÖPNV und Verkehr in Rom</a:t>
            </a:r>
          </a:p>
          <a:p>
            <a:pPr lvl="1"/>
            <a:r>
              <a:rPr lang="de-DE" dirty="0" smtClean="0"/>
              <a:t>ÖPNV teilweise sehr eng (Klaustrophobie abfragen!)</a:t>
            </a:r>
          </a:p>
          <a:p>
            <a:pPr lvl="1"/>
            <a:r>
              <a:rPr lang="de-DE" dirty="0" smtClean="0"/>
              <a:t>Auf Straßenverkehr besonders achten – die Jugendlichen vorab sensibilisieren (z.B. Bedeutung des „Zebrastreifens“)</a:t>
            </a:r>
          </a:p>
          <a:p>
            <a:pPr lvl="1"/>
            <a:r>
              <a:rPr lang="de-DE" dirty="0" smtClean="0"/>
              <a:t>Bei Taxifahrt auf Taxameter achten oder Festpreis vereinbaren</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2397" y="5229200"/>
            <a:ext cx="2357626" cy="1408895"/>
          </a:xfrm>
          <a:prstGeom prst="rect">
            <a:avLst/>
          </a:prstGeom>
        </p:spPr>
      </p:pic>
    </p:spTree>
    <p:extLst>
      <p:ext uri="{BB962C8B-B14F-4D97-AF65-F5344CB8AC3E}">
        <p14:creationId xmlns:p14="http://schemas.microsoft.com/office/powerpoint/2010/main" val="2509723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Infos &amp; Tipps zur Stadt: Allgemein </a:t>
            </a:r>
            <a:endParaRPr lang="de-DE" dirty="0"/>
          </a:p>
        </p:txBody>
      </p:sp>
      <p:sp>
        <p:nvSpPr>
          <p:cNvPr id="3" name="Inhaltsplatzhalter 2"/>
          <p:cNvSpPr>
            <a:spLocks noGrp="1"/>
          </p:cNvSpPr>
          <p:nvPr>
            <p:ph idx="1"/>
          </p:nvPr>
        </p:nvSpPr>
        <p:spPr>
          <a:xfrm>
            <a:off x="457200" y="1600201"/>
            <a:ext cx="8229600" cy="4205064"/>
          </a:xfrm>
        </p:spPr>
        <p:txBody>
          <a:bodyPr>
            <a:normAutofit fontScale="85000" lnSpcReduction="20000"/>
          </a:bodyPr>
          <a:lstStyle/>
          <a:p>
            <a:r>
              <a:rPr lang="de-DE" dirty="0" smtClean="0"/>
              <a:t>Taschendiebstahl</a:t>
            </a:r>
          </a:p>
          <a:p>
            <a:pPr lvl="1"/>
            <a:r>
              <a:rPr lang="de-DE" dirty="0"/>
              <a:t>i</a:t>
            </a:r>
            <a:r>
              <a:rPr lang="de-DE" dirty="0" smtClean="0"/>
              <a:t>n Rom leider häufig, besonders im ÖPNV und bei Menschenansammlungen </a:t>
            </a:r>
          </a:p>
          <a:p>
            <a:pPr lvl="1"/>
            <a:r>
              <a:rPr lang="de-DE" dirty="0" smtClean="0"/>
              <a:t>am besten nur Dokument</a:t>
            </a:r>
            <a:r>
              <a:rPr lang="de-DE" u="sng" dirty="0" smtClean="0"/>
              <a:t>kopien</a:t>
            </a:r>
            <a:r>
              <a:rPr lang="de-DE" dirty="0" smtClean="0"/>
              <a:t> mitführen (z.B. Impfpass), Originale im Hoteltresor verwahren</a:t>
            </a:r>
            <a:endParaRPr lang="de-DE" dirty="0"/>
          </a:p>
          <a:p>
            <a:pPr lvl="1"/>
            <a:r>
              <a:rPr lang="de-DE" dirty="0"/>
              <a:t>z</a:t>
            </a:r>
            <a:r>
              <a:rPr lang="de-DE" dirty="0" smtClean="0"/>
              <a:t>.B. Taschen immer geschlossen halten; Bauchtasche verwenden</a:t>
            </a:r>
          </a:p>
          <a:p>
            <a:r>
              <a:rPr lang="de-DE" dirty="0" smtClean="0"/>
              <a:t>Jugendliche sollten entsprechend sensibilisiert werden</a:t>
            </a:r>
          </a:p>
          <a:p>
            <a:pPr lvl="1"/>
            <a:r>
              <a:rPr lang="de-DE" dirty="0" smtClean="0"/>
              <a:t>Gegenseitig achtsam sein! </a:t>
            </a:r>
          </a:p>
          <a:p>
            <a:pPr lvl="1"/>
            <a:r>
              <a:rPr lang="de-DE" dirty="0" smtClean="0"/>
              <a:t>Bei „Anrempeln“ o.ä. sofort Taschen prüfen</a:t>
            </a:r>
          </a:p>
          <a:p>
            <a:pPr lvl="1"/>
            <a:r>
              <a:rPr lang="de-DE" dirty="0" smtClean="0"/>
              <a:t>Bei „eigenartigem Annähern“ durch Fremde laut nachfragen / abschrecken  </a:t>
            </a:r>
            <a:endParaRPr lang="de-DE"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3284984"/>
            <a:ext cx="1286258" cy="1526619"/>
          </a:xfrm>
          <a:prstGeom prst="rect">
            <a:avLst/>
          </a:prstGeom>
        </p:spPr>
      </p:pic>
    </p:spTree>
    <p:extLst>
      <p:ext uri="{BB962C8B-B14F-4D97-AF65-F5344CB8AC3E}">
        <p14:creationId xmlns:p14="http://schemas.microsoft.com/office/powerpoint/2010/main" val="3833779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Infos &amp; Tipps zur Stadt: Allgemein</a:t>
            </a:r>
            <a:endParaRPr lang="de-DE" dirty="0"/>
          </a:p>
        </p:txBody>
      </p:sp>
      <p:sp>
        <p:nvSpPr>
          <p:cNvPr id="3" name="Inhaltsplatzhalter 2"/>
          <p:cNvSpPr>
            <a:spLocks noGrp="1"/>
          </p:cNvSpPr>
          <p:nvPr>
            <p:ph idx="1"/>
          </p:nvPr>
        </p:nvSpPr>
        <p:spPr/>
        <p:txBody>
          <a:bodyPr>
            <a:normAutofit fontScale="85000" lnSpcReduction="20000"/>
          </a:bodyPr>
          <a:lstStyle/>
          <a:p>
            <a:r>
              <a:rPr lang="de-DE" dirty="0" smtClean="0"/>
              <a:t>Verfahren bei „Verlieren“ der Gruppe festlegen </a:t>
            </a:r>
          </a:p>
          <a:p>
            <a:pPr lvl="1"/>
            <a:r>
              <a:rPr lang="de-DE" dirty="0" smtClean="0"/>
              <a:t>Jugendliche hinweisen, den*die Gruppenleiter*in sofort anzurufen (Pilgerausweis!)</a:t>
            </a:r>
          </a:p>
          <a:p>
            <a:pPr lvl="1"/>
            <a:r>
              <a:rPr lang="de-DE" dirty="0" smtClean="0"/>
              <a:t>Bei einzelnen Programmpunkten evtl. Treffpunkt vereinbaren; allgemein ist die Stadt dafür jedoch zu groß</a:t>
            </a:r>
          </a:p>
          <a:p>
            <a:r>
              <a:rPr lang="de-DE" dirty="0" smtClean="0"/>
              <a:t>Verhalten im Hotel: auf andere Gäste Rücksicht nehmen (z.B. Nachtruhe) – die Romwallfahrt ist keine „typische“ Ferienfreizeit</a:t>
            </a:r>
            <a:endParaRPr lang="de-DE" dirty="0"/>
          </a:p>
          <a:p>
            <a:r>
              <a:rPr lang="de-DE" dirty="0" smtClean="0"/>
              <a:t>Listen und App-Hinweise </a:t>
            </a:r>
            <a:r>
              <a:rPr lang="de-DE" dirty="0"/>
              <a:t>mit deutschsprachigen </a:t>
            </a:r>
            <a:r>
              <a:rPr lang="de-DE" dirty="0" err="1"/>
              <a:t>Ärzt</a:t>
            </a:r>
            <a:r>
              <a:rPr lang="de-DE" dirty="0"/>
              <a:t>*innen, Supermärkten, Trinkbrunnen usw. auf </a:t>
            </a:r>
            <a:r>
              <a:rPr lang="de-DE" dirty="0" smtClean="0">
                <a:hlinkClick r:id="rId2"/>
              </a:rPr>
              <a:t>www.mini-square.de</a:t>
            </a:r>
            <a:r>
              <a:rPr lang="de-DE" dirty="0" smtClean="0"/>
              <a:t> (kommt!)</a:t>
            </a:r>
          </a:p>
          <a:p>
            <a:r>
              <a:rPr lang="de-DE" dirty="0" smtClean="0"/>
              <a:t>EU-weite Notfallnummer: 112 </a:t>
            </a:r>
            <a:endParaRPr lang="de-DE" dirty="0"/>
          </a:p>
          <a:p>
            <a:endParaRPr lang="de-DE"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6700" y="1600200"/>
            <a:ext cx="900100" cy="1025043"/>
          </a:xfrm>
          <a:prstGeom prst="rect">
            <a:avLst/>
          </a:prstGeom>
        </p:spPr>
      </p:pic>
    </p:spTree>
    <p:extLst>
      <p:ext uri="{BB962C8B-B14F-4D97-AF65-F5344CB8AC3E}">
        <p14:creationId xmlns:p14="http://schemas.microsoft.com/office/powerpoint/2010/main" val="3120935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Infos &amp; Tipps zur Stadt: Hitze </a:t>
            </a:r>
            <a:endParaRPr lang="de-DE" dirty="0"/>
          </a:p>
        </p:txBody>
      </p:sp>
      <p:pic>
        <p:nvPicPr>
          <p:cNvPr id="4" name="Inhaltsplatzhalter 3"/>
          <p:cNvPicPr>
            <a:picLocks noGrp="1" noChangeAspect="1"/>
          </p:cNvPicPr>
          <p:nvPr>
            <p:ph idx="1"/>
          </p:nvPr>
        </p:nvPicPr>
        <p:blipFill>
          <a:blip r:embed="rId3"/>
          <a:stretch>
            <a:fillRect/>
          </a:stretch>
        </p:blipFill>
        <p:spPr>
          <a:xfrm>
            <a:off x="727010" y="2348880"/>
            <a:ext cx="7229475" cy="2667000"/>
          </a:xfrm>
          <a:prstGeom prst="rect">
            <a:avLst/>
          </a:prstGeom>
        </p:spPr>
      </p:pic>
    </p:spTree>
    <p:extLst>
      <p:ext uri="{BB962C8B-B14F-4D97-AF65-F5344CB8AC3E}">
        <p14:creationId xmlns:p14="http://schemas.microsoft.com/office/powerpoint/2010/main" val="3250886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Infos &amp; Tipps zur Stadt: Hitze	</a:t>
            </a:r>
            <a:endParaRPr lang="de-DE" dirty="0"/>
          </a:p>
        </p:txBody>
      </p:sp>
      <p:sp>
        <p:nvSpPr>
          <p:cNvPr id="5" name="Inhaltsplatzhalter 4"/>
          <p:cNvSpPr>
            <a:spLocks noGrp="1"/>
          </p:cNvSpPr>
          <p:nvPr>
            <p:ph idx="1"/>
          </p:nvPr>
        </p:nvSpPr>
        <p:spPr/>
        <p:txBody>
          <a:bodyPr/>
          <a:lstStyle/>
          <a:p>
            <a:r>
              <a:rPr lang="de-DE" dirty="0" smtClean="0"/>
              <a:t>Sonnenschutz durch: Sonnenmilch, Kopfbedeckung, Sonnenbrille, evtl. sogar Schirm </a:t>
            </a:r>
          </a:p>
          <a:p>
            <a:r>
              <a:rPr lang="de-DE" b="1" dirty="0" smtClean="0"/>
              <a:t>Ausreichende</a:t>
            </a:r>
            <a:r>
              <a:rPr lang="de-DE" dirty="0" smtClean="0"/>
              <a:t> Flüssigkeitsaufnahme (bei Jugendlichen besser einmal zu viel hinweisen!) – gechlortes Leitungswasser / Trinkbrunnen / Einkauf von Wasser</a:t>
            </a:r>
          </a:p>
          <a:p>
            <a:r>
              <a:rPr lang="de-DE" dirty="0" smtClean="0"/>
              <a:t>Leichtes oder kein Programm in der Mittagshitze </a:t>
            </a:r>
          </a:p>
          <a:p>
            <a:endParaRPr lang="de-DE" dirty="0" smtClean="0"/>
          </a:p>
          <a:p>
            <a:endParaRPr lang="de-DE"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4509120"/>
            <a:ext cx="1479079" cy="1970867"/>
          </a:xfrm>
          <a:prstGeom prst="rect">
            <a:avLst/>
          </a:prstGeom>
        </p:spPr>
      </p:pic>
    </p:spTree>
    <p:extLst>
      <p:ext uri="{BB962C8B-B14F-4D97-AF65-F5344CB8AC3E}">
        <p14:creationId xmlns:p14="http://schemas.microsoft.com/office/powerpoint/2010/main" val="1128044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Kommunikationswege – Meldekette </a:t>
            </a:r>
            <a:r>
              <a:rPr lang="de-DE" sz="1600" b="0" dirty="0" smtClean="0"/>
              <a:t>(Entsprechungen im Notfallhandbuch)</a:t>
            </a:r>
            <a:endParaRPr lang="de-DE" sz="1600" b="0" dirty="0"/>
          </a:p>
        </p:txBody>
      </p:sp>
      <p:sp>
        <p:nvSpPr>
          <p:cNvPr id="3" name="Inhaltsplatzhalter 2"/>
          <p:cNvSpPr>
            <a:spLocks noGrp="1"/>
          </p:cNvSpPr>
          <p:nvPr>
            <p:ph idx="1"/>
          </p:nvPr>
        </p:nvSpPr>
        <p:spPr/>
        <p:txBody>
          <a:bodyPr>
            <a:normAutofit fontScale="92500" lnSpcReduction="10000"/>
          </a:bodyPr>
          <a:lstStyle/>
          <a:p>
            <a:r>
              <a:rPr lang="de-DE" dirty="0" smtClean="0"/>
              <a:t>Welche „Rollen“ gibt es?</a:t>
            </a:r>
          </a:p>
          <a:p>
            <a:pPr lvl="1"/>
            <a:r>
              <a:rPr lang="de-DE" dirty="0" smtClean="0"/>
              <a:t>Gruppenleiter*in, </a:t>
            </a:r>
            <a:r>
              <a:rPr lang="de-DE" sz="1600" dirty="0" smtClean="0"/>
              <a:t>entspricht: Leitung vor Ort  </a:t>
            </a:r>
          </a:p>
          <a:p>
            <a:pPr lvl="1"/>
            <a:r>
              <a:rPr lang="de-DE" dirty="0" smtClean="0"/>
              <a:t>Dekanatsverantwortliche*r, </a:t>
            </a:r>
            <a:r>
              <a:rPr lang="de-DE" sz="1600" dirty="0" smtClean="0"/>
              <a:t>entspricht: -</a:t>
            </a:r>
          </a:p>
          <a:p>
            <a:pPr lvl="1"/>
            <a:r>
              <a:rPr lang="de-DE" dirty="0" smtClean="0"/>
              <a:t>Fachstelle Minis inkl. Bayerisches Pilgerbüro, </a:t>
            </a:r>
            <a:r>
              <a:rPr lang="de-DE" sz="1600" dirty="0" smtClean="0"/>
              <a:t>entspricht: Notfallkoordination</a:t>
            </a:r>
          </a:p>
          <a:p>
            <a:pPr lvl="1"/>
            <a:r>
              <a:rPr lang="de-DE" dirty="0" smtClean="0"/>
              <a:t>Krisenstab (Markus </a:t>
            </a:r>
            <a:r>
              <a:rPr lang="de-DE" dirty="0" err="1" smtClean="0"/>
              <a:t>Scheifele</a:t>
            </a:r>
            <a:r>
              <a:rPr lang="de-DE" dirty="0" smtClean="0"/>
              <a:t> und das Leitungsbüro), </a:t>
            </a:r>
            <a:r>
              <a:rPr lang="de-DE" sz="1600" dirty="0" smtClean="0"/>
              <a:t>entspricht: Krisenstab</a:t>
            </a:r>
          </a:p>
          <a:p>
            <a:pPr lvl="1"/>
            <a:endParaRPr lang="de-DE" sz="1600" dirty="0"/>
          </a:p>
          <a:p>
            <a:r>
              <a:rPr lang="de-DE" dirty="0" smtClean="0"/>
              <a:t>Alle TN verfügen über die Handynummer der Gruppenleitung, des*der Dekanatsverantwortliche*n und der Fachstelle Minis! </a:t>
            </a:r>
            <a:r>
              <a:rPr lang="de-DE" sz="1900" dirty="0" smtClean="0"/>
              <a:t>(auf dem Pilgerausweis)</a:t>
            </a:r>
          </a:p>
          <a:p>
            <a:pPr lvl="1"/>
            <a:endParaRPr lang="de-DE" dirty="0" smtClean="0"/>
          </a:p>
          <a:p>
            <a:endParaRPr lang="de-DE" dirty="0"/>
          </a:p>
        </p:txBody>
      </p:sp>
      <p:pic>
        <p:nvPicPr>
          <p:cNvPr id="4" name="Grafik 3"/>
          <p:cNvPicPr>
            <a:picLocks noChangeAspect="1"/>
          </p:cNvPicPr>
          <p:nvPr/>
        </p:nvPicPr>
        <p:blipFill>
          <a:blip r:embed="rId3"/>
          <a:stretch>
            <a:fillRect/>
          </a:stretch>
        </p:blipFill>
        <p:spPr>
          <a:xfrm>
            <a:off x="610466" y="2583921"/>
            <a:ext cx="281725" cy="412153"/>
          </a:xfrm>
          <a:prstGeom prst="rect">
            <a:avLst/>
          </a:prstGeom>
        </p:spPr>
      </p:pic>
      <p:pic>
        <p:nvPicPr>
          <p:cNvPr id="5" name="Grafik 4"/>
          <p:cNvPicPr>
            <a:picLocks noChangeAspect="1"/>
          </p:cNvPicPr>
          <p:nvPr/>
        </p:nvPicPr>
        <p:blipFill>
          <a:blip r:embed="rId4"/>
          <a:stretch>
            <a:fillRect/>
          </a:stretch>
        </p:blipFill>
        <p:spPr>
          <a:xfrm>
            <a:off x="594056" y="2164426"/>
            <a:ext cx="282560" cy="418607"/>
          </a:xfrm>
          <a:prstGeom prst="rect">
            <a:avLst/>
          </a:prstGeom>
        </p:spPr>
      </p:pic>
      <p:pic>
        <p:nvPicPr>
          <p:cNvPr id="6" name="Grafik 5"/>
          <p:cNvPicPr>
            <a:picLocks noChangeAspect="1"/>
          </p:cNvPicPr>
          <p:nvPr/>
        </p:nvPicPr>
        <p:blipFill>
          <a:blip r:embed="rId5"/>
          <a:stretch>
            <a:fillRect/>
          </a:stretch>
        </p:blipFill>
        <p:spPr>
          <a:xfrm>
            <a:off x="594056" y="3012722"/>
            <a:ext cx="278309" cy="374452"/>
          </a:xfrm>
          <a:prstGeom prst="rect">
            <a:avLst/>
          </a:prstGeom>
        </p:spPr>
      </p:pic>
      <p:pic>
        <p:nvPicPr>
          <p:cNvPr id="7" name="Grafik 6"/>
          <p:cNvPicPr>
            <a:picLocks noChangeAspect="1"/>
          </p:cNvPicPr>
          <p:nvPr/>
        </p:nvPicPr>
        <p:blipFill>
          <a:blip r:embed="rId6"/>
          <a:stretch>
            <a:fillRect/>
          </a:stretch>
        </p:blipFill>
        <p:spPr>
          <a:xfrm>
            <a:off x="594056" y="3584153"/>
            <a:ext cx="314547" cy="414154"/>
          </a:xfrm>
          <a:prstGeom prst="rect">
            <a:avLst/>
          </a:prstGeom>
        </p:spPr>
      </p:pic>
    </p:spTree>
    <p:extLst>
      <p:ext uri="{BB962C8B-B14F-4D97-AF65-F5344CB8AC3E}">
        <p14:creationId xmlns:p14="http://schemas.microsoft.com/office/powerpoint/2010/main" val="10629021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Kommunikationswege – Meldekette </a:t>
            </a:r>
            <a:endParaRPr lang="de-DE" dirty="0"/>
          </a:p>
        </p:txBody>
      </p:sp>
      <p:pic>
        <p:nvPicPr>
          <p:cNvPr id="4" name="Grafik 3"/>
          <p:cNvPicPr>
            <a:picLocks noChangeAspect="1"/>
          </p:cNvPicPr>
          <p:nvPr/>
        </p:nvPicPr>
        <p:blipFill>
          <a:blip r:embed="rId3"/>
          <a:stretch>
            <a:fillRect/>
          </a:stretch>
        </p:blipFill>
        <p:spPr>
          <a:xfrm>
            <a:off x="3585790" y="3091780"/>
            <a:ext cx="514350" cy="752475"/>
          </a:xfrm>
          <a:prstGeom prst="rect">
            <a:avLst/>
          </a:prstGeom>
        </p:spPr>
      </p:pic>
      <p:pic>
        <p:nvPicPr>
          <p:cNvPr id="5" name="Grafik 4"/>
          <p:cNvPicPr>
            <a:picLocks noChangeAspect="1"/>
          </p:cNvPicPr>
          <p:nvPr/>
        </p:nvPicPr>
        <p:blipFill>
          <a:blip r:embed="rId4"/>
          <a:stretch>
            <a:fillRect/>
          </a:stretch>
        </p:blipFill>
        <p:spPr>
          <a:xfrm>
            <a:off x="5857006" y="3080261"/>
            <a:ext cx="523875" cy="704850"/>
          </a:xfrm>
          <a:prstGeom prst="rect">
            <a:avLst/>
          </a:prstGeom>
        </p:spPr>
      </p:pic>
      <p:pic>
        <p:nvPicPr>
          <p:cNvPr id="6" name="Grafik 5"/>
          <p:cNvPicPr>
            <a:picLocks noChangeAspect="1"/>
          </p:cNvPicPr>
          <p:nvPr/>
        </p:nvPicPr>
        <p:blipFill>
          <a:blip r:embed="rId5"/>
          <a:stretch>
            <a:fillRect/>
          </a:stretch>
        </p:blipFill>
        <p:spPr>
          <a:xfrm>
            <a:off x="1448706" y="3018465"/>
            <a:ext cx="514350" cy="762000"/>
          </a:xfrm>
          <a:prstGeom prst="rect">
            <a:avLst/>
          </a:prstGeom>
        </p:spPr>
      </p:pic>
      <p:pic>
        <p:nvPicPr>
          <p:cNvPr id="7" name="Grafik 6"/>
          <p:cNvPicPr>
            <a:picLocks noChangeAspect="1"/>
          </p:cNvPicPr>
          <p:nvPr/>
        </p:nvPicPr>
        <p:blipFill>
          <a:blip r:embed="rId6"/>
          <a:stretch>
            <a:fillRect/>
          </a:stretch>
        </p:blipFill>
        <p:spPr>
          <a:xfrm>
            <a:off x="8082674" y="3040056"/>
            <a:ext cx="571500" cy="752475"/>
          </a:xfrm>
          <a:prstGeom prst="rect">
            <a:avLst/>
          </a:prstGeom>
        </p:spPr>
      </p:pic>
      <p:sp>
        <p:nvSpPr>
          <p:cNvPr id="8" name="Textfeld 7"/>
          <p:cNvSpPr txBox="1"/>
          <p:nvPr/>
        </p:nvSpPr>
        <p:spPr>
          <a:xfrm>
            <a:off x="1120230" y="3763187"/>
            <a:ext cx="1872208" cy="369332"/>
          </a:xfrm>
          <a:prstGeom prst="rect">
            <a:avLst/>
          </a:prstGeom>
          <a:noFill/>
        </p:spPr>
        <p:txBody>
          <a:bodyPr wrap="square" rtlCol="0">
            <a:spAutoFit/>
          </a:bodyPr>
          <a:lstStyle/>
          <a:p>
            <a:r>
              <a:rPr lang="de-DE" dirty="0" smtClean="0"/>
              <a:t>Gruppenleiter*in</a:t>
            </a:r>
          </a:p>
        </p:txBody>
      </p:sp>
      <p:sp>
        <p:nvSpPr>
          <p:cNvPr id="9" name="Pfeil nach rechts 8"/>
          <p:cNvSpPr/>
          <p:nvPr/>
        </p:nvSpPr>
        <p:spPr>
          <a:xfrm>
            <a:off x="2027999" y="3310244"/>
            <a:ext cx="1399009" cy="212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3139194" y="3819424"/>
            <a:ext cx="1872208" cy="923330"/>
          </a:xfrm>
          <a:prstGeom prst="rect">
            <a:avLst/>
          </a:prstGeom>
          <a:noFill/>
        </p:spPr>
        <p:txBody>
          <a:bodyPr wrap="square" rtlCol="0">
            <a:spAutoFit/>
          </a:bodyPr>
          <a:lstStyle/>
          <a:p>
            <a:r>
              <a:rPr lang="de-DE" dirty="0" smtClean="0"/>
              <a:t>Dekanats-</a:t>
            </a:r>
            <a:br>
              <a:rPr lang="de-DE" dirty="0" smtClean="0"/>
            </a:br>
            <a:r>
              <a:rPr lang="de-DE" dirty="0" smtClean="0"/>
              <a:t>verantwortliche*r</a:t>
            </a:r>
            <a:br>
              <a:rPr lang="de-DE" dirty="0" smtClean="0"/>
            </a:br>
            <a:endParaRPr lang="de-DE" dirty="0"/>
          </a:p>
        </p:txBody>
      </p:sp>
      <p:sp>
        <p:nvSpPr>
          <p:cNvPr id="11" name="Pfeil nach rechts 10"/>
          <p:cNvSpPr/>
          <p:nvPr/>
        </p:nvSpPr>
        <p:spPr>
          <a:xfrm>
            <a:off x="4311898" y="3332022"/>
            <a:ext cx="1399009" cy="212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5287583" y="3780465"/>
            <a:ext cx="2186596" cy="646331"/>
          </a:xfrm>
          <a:prstGeom prst="rect">
            <a:avLst/>
          </a:prstGeom>
          <a:noFill/>
        </p:spPr>
        <p:txBody>
          <a:bodyPr wrap="square" rtlCol="0">
            <a:spAutoFit/>
          </a:bodyPr>
          <a:lstStyle/>
          <a:p>
            <a:r>
              <a:rPr lang="de-DE" dirty="0" smtClean="0"/>
              <a:t>Fachstelle Minis / BP</a:t>
            </a:r>
            <a:br>
              <a:rPr lang="de-DE" dirty="0" smtClean="0"/>
            </a:br>
            <a:endParaRPr lang="de-DE" dirty="0"/>
          </a:p>
        </p:txBody>
      </p:sp>
      <p:sp>
        <p:nvSpPr>
          <p:cNvPr id="13" name="Pfeil nach rechts 12"/>
          <p:cNvSpPr/>
          <p:nvPr/>
        </p:nvSpPr>
        <p:spPr>
          <a:xfrm>
            <a:off x="6539663" y="3310244"/>
            <a:ext cx="1399009" cy="212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7458903" y="3756534"/>
            <a:ext cx="1872208" cy="646331"/>
          </a:xfrm>
          <a:prstGeom prst="rect">
            <a:avLst/>
          </a:prstGeom>
          <a:noFill/>
        </p:spPr>
        <p:txBody>
          <a:bodyPr wrap="square" rtlCol="0">
            <a:spAutoFit/>
          </a:bodyPr>
          <a:lstStyle/>
          <a:p>
            <a:r>
              <a:rPr lang="de-DE" dirty="0" smtClean="0"/>
              <a:t>Krisenstab (BJA-Leitung) </a:t>
            </a:r>
            <a:endParaRPr lang="de-DE" dirty="0"/>
          </a:p>
        </p:txBody>
      </p:sp>
      <p:sp>
        <p:nvSpPr>
          <p:cNvPr id="19" name="Nach oben gekrümmter Pfeil 18"/>
          <p:cNvSpPr/>
          <p:nvPr/>
        </p:nvSpPr>
        <p:spPr>
          <a:xfrm rot="10800000">
            <a:off x="3817110" y="2138361"/>
            <a:ext cx="2351679" cy="771961"/>
          </a:xfrm>
          <a:prstGeom prst="curvedUpArrow">
            <a:avLst>
              <a:gd name="adj1" fmla="val 25000"/>
              <a:gd name="adj2" fmla="val 50000"/>
              <a:gd name="adj3" fmla="val 1976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2" name="Textfeld 21"/>
          <p:cNvSpPr txBox="1"/>
          <p:nvPr/>
        </p:nvSpPr>
        <p:spPr>
          <a:xfrm>
            <a:off x="4925437" y="1125502"/>
            <a:ext cx="2792633" cy="923330"/>
          </a:xfrm>
          <a:prstGeom prst="rect">
            <a:avLst/>
          </a:prstGeom>
          <a:noFill/>
        </p:spPr>
        <p:txBody>
          <a:bodyPr wrap="square" rtlCol="0">
            <a:spAutoFit/>
          </a:bodyPr>
          <a:lstStyle/>
          <a:p>
            <a:r>
              <a:rPr lang="de-DE" dirty="0" smtClean="0"/>
              <a:t>Kommunikation der FS über Signal, z.B. bei spontanen Programmänderungen</a:t>
            </a:r>
            <a:endParaRPr lang="de-DE" dirty="0"/>
          </a:p>
        </p:txBody>
      </p:sp>
      <p:pic>
        <p:nvPicPr>
          <p:cNvPr id="24" name="Grafik 23"/>
          <p:cNvPicPr>
            <a:picLocks noChangeAspect="1"/>
          </p:cNvPicPr>
          <p:nvPr/>
        </p:nvPicPr>
        <p:blipFill>
          <a:blip r:embed="rId7"/>
          <a:stretch>
            <a:fillRect/>
          </a:stretch>
        </p:blipFill>
        <p:spPr>
          <a:xfrm>
            <a:off x="4294262" y="1222663"/>
            <a:ext cx="658119" cy="664904"/>
          </a:xfrm>
          <a:prstGeom prst="rect">
            <a:avLst/>
          </a:prstGeom>
        </p:spPr>
      </p:pic>
      <p:sp>
        <p:nvSpPr>
          <p:cNvPr id="21" name="Nach oben gekrümmter Pfeil 20"/>
          <p:cNvSpPr/>
          <p:nvPr/>
        </p:nvSpPr>
        <p:spPr>
          <a:xfrm rot="10800000">
            <a:off x="1547664" y="2142565"/>
            <a:ext cx="2153109" cy="771961"/>
          </a:xfrm>
          <a:prstGeom prst="curvedUpArrow">
            <a:avLst>
              <a:gd name="adj1" fmla="val 25000"/>
              <a:gd name="adj2" fmla="val 50000"/>
              <a:gd name="adj3" fmla="val 18628"/>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3" name="Textfeld 22"/>
          <p:cNvSpPr txBox="1"/>
          <p:nvPr/>
        </p:nvSpPr>
        <p:spPr>
          <a:xfrm>
            <a:off x="2366055" y="5596069"/>
            <a:ext cx="3344851" cy="923330"/>
          </a:xfrm>
          <a:prstGeom prst="rect">
            <a:avLst/>
          </a:prstGeom>
          <a:noFill/>
        </p:spPr>
        <p:txBody>
          <a:bodyPr wrap="square" rtlCol="0">
            <a:spAutoFit/>
          </a:bodyPr>
          <a:lstStyle/>
          <a:p>
            <a:r>
              <a:rPr lang="de-DE" dirty="0" smtClean="0"/>
              <a:t>v.a. bei Nicht-Erreichbarkeit (mehrere Anfragen beim Dekanat gleichzeitig oder nachts)</a:t>
            </a:r>
            <a:endParaRPr lang="de-DE" dirty="0"/>
          </a:p>
        </p:txBody>
      </p:sp>
      <p:pic>
        <p:nvPicPr>
          <p:cNvPr id="3" name="Grafik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885" y="2688278"/>
            <a:ext cx="689484" cy="1092187"/>
          </a:xfrm>
          <a:prstGeom prst="rect">
            <a:avLst/>
          </a:prstGeom>
        </p:spPr>
      </p:pic>
      <p:sp>
        <p:nvSpPr>
          <p:cNvPr id="25" name="Pfeil nach rechts 24"/>
          <p:cNvSpPr/>
          <p:nvPr/>
        </p:nvSpPr>
        <p:spPr>
          <a:xfrm>
            <a:off x="889118" y="3309063"/>
            <a:ext cx="534927" cy="183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274594" y="3782906"/>
            <a:ext cx="1872208" cy="369332"/>
          </a:xfrm>
          <a:prstGeom prst="rect">
            <a:avLst/>
          </a:prstGeom>
          <a:noFill/>
        </p:spPr>
        <p:txBody>
          <a:bodyPr wrap="square" rtlCol="0">
            <a:spAutoFit/>
          </a:bodyPr>
          <a:lstStyle/>
          <a:p>
            <a:r>
              <a:rPr lang="de-DE" dirty="0" smtClean="0"/>
              <a:t>TN</a:t>
            </a:r>
          </a:p>
        </p:txBody>
      </p:sp>
      <p:sp>
        <p:nvSpPr>
          <p:cNvPr id="29" name="Textfeld 28"/>
          <p:cNvSpPr txBox="1"/>
          <p:nvPr/>
        </p:nvSpPr>
        <p:spPr>
          <a:xfrm>
            <a:off x="6229886" y="4637058"/>
            <a:ext cx="2976367" cy="2339102"/>
          </a:xfrm>
          <a:prstGeom prst="rect">
            <a:avLst/>
          </a:prstGeom>
          <a:noFill/>
        </p:spPr>
        <p:txBody>
          <a:bodyPr wrap="square" rtlCol="0">
            <a:spAutoFit/>
          </a:bodyPr>
          <a:lstStyle/>
          <a:p>
            <a:r>
              <a:rPr lang="de-DE" sz="1600" dirty="0"/>
              <a:t>-&gt; Es gilt das </a:t>
            </a:r>
            <a:r>
              <a:rPr lang="de-DE" sz="1600" u="sng" dirty="0"/>
              <a:t>Subsidiaritätsprinzip</a:t>
            </a:r>
            <a:r>
              <a:rPr lang="de-DE" sz="1600" dirty="0"/>
              <a:t>, d.h. erst wenn die eigene Ebene das Problem nicht lösen kann, wird die nächsthöhere eingeschaltet</a:t>
            </a:r>
            <a:r>
              <a:rPr lang="de-DE" sz="1600" dirty="0" smtClean="0"/>
              <a:t>. Eine Ebene kann übersprungen werden, wenn die nächsthöhere aktuell nicht erreichbar ist.</a:t>
            </a:r>
            <a:endParaRPr lang="de-DE" sz="1600" dirty="0"/>
          </a:p>
          <a:p>
            <a:endParaRPr lang="de-DE" dirty="0"/>
          </a:p>
        </p:txBody>
      </p:sp>
      <p:sp>
        <p:nvSpPr>
          <p:cNvPr id="15" name="Geschweifte Klammer links 14"/>
          <p:cNvSpPr/>
          <p:nvPr/>
        </p:nvSpPr>
        <p:spPr>
          <a:xfrm rot="16200000">
            <a:off x="1412846" y="3149490"/>
            <a:ext cx="339861" cy="254674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 name="Nach oben gekrümmter Pfeil 15"/>
          <p:cNvSpPr/>
          <p:nvPr/>
        </p:nvSpPr>
        <p:spPr>
          <a:xfrm>
            <a:off x="1493436" y="4702101"/>
            <a:ext cx="4699058" cy="774478"/>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85821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P spid="21" grpId="0" animBg="1"/>
      <p:bldP spid="23" grpId="0"/>
      <p:bldP spid="29" grpId="0"/>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Kommunikationswege – Meldekette </a:t>
            </a:r>
            <a:endParaRPr lang="de-DE" dirty="0"/>
          </a:p>
        </p:txBody>
      </p:sp>
      <p:pic>
        <p:nvPicPr>
          <p:cNvPr id="4" name="Grafik 3"/>
          <p:cNvPicPr>
            <a:picLocks noChangeAspect="1"/>
          </p:cNvPicPr>
          <p:nvPr/>
        </p:nvPicPr>
        <p:blipFill>
          <a:blip r:embed="rId3"/>
          <a:stretch>
            <a:fillRect/>
          </a:stretch>
        </p:blipFill>
        <p:spPr>
          <a:xfrm>
            <a:off x="3585790" y="3091780"/>
            <a:ext cx="514350" cy="752475"/>
          </a:xfrm>
          <a:prstGeom prst="rect">
            <a:avLst/>
          </a:prstGeom>
        </p:spPr>
      </p:pic>
      <p:pic>
        <p:nvPicPr>
          <p:cNvPr id="5" name="Grafik 4"/>
          <p:cNvPicPr>
            <a:picLocks noChangeAspect="1"/>
          </p:cNvPicPr>
          <p:nvPr/>
        </p:nvPicPr>
        <p:blipFill>
          <a:blip r:embed="rId4"/>
          <a:stretch>
            <a:fillRect/>
          </a:stretch>
        </p:blipFill>
        <p:spPr>
          <a:xfrm>
            <a:off x="5857006" y="3080261"/>
            <a:ext cx="523875" cy="704850"/>
          </a:xfrm>
          <a:prstGeom prst="rect">
            <a:avLst/>
          </a:prstGeom>
        </p:spPr>
      </p:pic>
      <p:pic>
        <p:nvPicPr>
          <p:cNvPr id="6" name="Grafik 5"/>
          <p:cNvPicPr>
            <a:picLocks noChangeAspect="1"/>
          </p:cNvPicPr>
          <p:nvPr/>
        </p:nvPicPr>
        <p:blipFill>
          <a:blip r:embed="rId5"/>
          <a:stretch>
            <a:fillRect/>
          </a:stretch>
        </p:blipFill>
        <p:spPr>
          <a:xfrm>
            <a:off x="1448706" y="3018465"/>
            <a:ext cx="514350" cy="762000"/>
          </a:xfrm>
          <a:prstGeom prst="rect">
            <a:avLst/>
          </a:prstGeom>
        </p:spPr>
      </p:pic>
      <p:pic>
        <p:nvPicPr>
          <p:cNvPr id="7" name="Grafik 6"/>
          <p:cNvPicPr>
            <a:picLocks noChangeAspect="1"/>
          </p:cNvPicPr>
          <p:nvPr/>
        </p:nvPicPr>
        <p:blipFill>
          <a:blip r:embed="rId6"/>
          <a:stretch>
            <a:fillRect/>
          </a:stretch>
        </p:blipFill>
        <p:spPr>
          <a:xfrm>
            <a:off x="8082674" y="3040056"/>
            <a:ext cx="571500" cy="752475"/>
          </a:xfrm>
          <a:prstGeom prst="rect">
            <a:avLst/>
          </a:prstGeom>
        </p:spPr>
      </p:pic>
      <p:sp>
        <p:nvSpPr>
          <p:cNvPr id="8" name="Textfeld 7"/>
          <p:cNvSpPr txBox="1"/>
          <p:nvPr/>
        </p:nvSpPr>
        <p:spPr>
          <a:xfrm>
            <a:off x="1120230" y="3763187"/>
            <a:ext cx="1872208" cy="369332"/>
          </a:xfrm>
          <a:prstGeom prst="rect">
            <a:avLst/>
          </a:prstGeom>
          <a:noFill/>
        </p:spPr>
        <p:txBody>
          <a:bodyPr wrap="square" rtlCol="0">
            <a:spAutoFit/>
          </a:bodyPr>
          <a:lstStyle/>
          <a:p>
            <a:r>
              <a:rPr lang="de-DE" dirty="0" smtClean="0"/>
              <a:t>Gruppenleiter*in</a:t>
            </a:r>
          </a:p>
        </p:txBody>
      </p:sp>
      <p:sp>
        <p:nvSpPr>
          <p:cNvPr id="9" name="Pfeil nach rechts 8"/>
          <p:cNvSpPr/>
          <p:nvPr/>
        </p:nvSpPr>
        <p:spPr>
          <a:xfrm>
            <a:off x="2027999" y="3310244"/>
            <a:ext cx="1399009" cy="212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3139194" y="3819424"/>
            <a:ext cx="1872208" cy="923330"/>
          </a:xfrm>
          <a:prstGeom prst="rect">
            <a:avLst/>
          </a:prstGeom>
          <a:noFill/>
        </p:spPr>
        <p:txBody>
          <a:bodyPr wrap="square" rtlCol="0">
            <a:spAutoFit/>
          </a:bodyPr>
          <a:lstStyle/>
          <a:p>
            <a:r>
              <a:rPr lang="de-DE" dirty="0" smtClean="0"/>
              <a:t>Dekanats-</a:t>
            </a:r>
            <a:br>
              <a:rPr lang="de-DE" dirty="0" smtClean="0"/>
            </a:br>
            <a:r>
              <a:rPr lang="de-DE" dirty="0" smtClean="0"/>
              <a:t>verantwortliche*r</a:t>
            </a:r>
            <a:br>
              <a:rPr lang="de-DE" dirty="0" smtClean="0"/>
            </a:br>
            <a:endParaRPr lang="de-DE" dirty="0"/>
          </a:p>
        </p:txBody>
      </p:sp>
      <p:sp>
        <p:nvSpPr>
          <p:cNvPr id="11" name="Pfeil nach rechts 10"/>
          <p:cNvSpPr/>
          <p:nvPr/>
        </p:nvSpPr>
        <p:spPr>
          <a:xfrm>
            <a:off x="4311898" y="3332022"/>
            <a:ext cx="1399009" cy="212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5287583" y="3780465"/>
            <a:ext cx="2186596" cy="646331"/>
          </a:xfrm>
          <a:prstGeom prst="rect">
            <a:avLst/>
          </a:prstGeom>
          <a:noFill/>
        </p:spPr>
        <p:txBody>
          <a:bodyPr wrap="square" rtlCol="0">
            <a:spAutoFit/>
          </a:bodyPr>
          <a:lstStyle/>
          <a:p>
            <a:r>
              <a:rPr lang="de-DE" dirty="0" smtClean="0"/>
              <a:t>Fachstelle Minis / BP</a:t>
            </a:r>
            <a:br>
              <a:rPr lang="de-DE" dirty="0" smtClean="0"/>
            </a:br>
            <a:endParaRPr lang="de-DE" dirty="0"/>
          </a:p>
        </p:txBody>
      </p:sp>
      <p:sp>
        <p:nvSpPr>
          <p:cNvPr id="13" name="Pfeil nach rechts 12"/>
          <p:cNvSpPr/>
          <p:nvPr/>
        </p:nvSpPr>
        <p:spPr>
          <a:xfrm>
            <a:off x="6539663" y="3310244"/>
            <a:ext cx="1399009" cy="212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7458903" y="3756534"/>
            <a:ext cx="1872208" cy="646331"/>
          </a:xfrm>
          <a:prstGeom prst="rect">
            <a:avLst/>
          </a:prstGeom>
          <a:noFill/>
        </p:spPr>
        <p:txBody>
          <a:bodyPr wrap="square" rtlCol="0">
            <a:spAutoFit/>
          </a:bodyPr>
          <a:lstStyle/>
          <a:p>
            <a:r>
              <a:rPr lang="de-DE" dirty="0" smtClean="0"/>
              <a:t>Krisenstab (BJA-Leitung) </a:t>
            </a:r>
            <a:endParaRPr lang="de-DE" dirty="0"/>
          </a:p>
        </p:txBody>
      </p:sp>
      <p:sp>
        <p:nvSpPr>
          <p:cNvPr id="19" name="Nach oben gekrümmter Pfeil 18"/>
          <p:cNvSpPr/>
          <p:nvPr/>
        </p:nvSpPr>
        <p:spPr>
          <a:xfrm rot="10800000">
            <a:off x="3817110" y="2138361"/>
            <a:ext cx="2351679" cy="771961"/>
          </a:xfrm>
          <a:prstGeom prst="curvedUpArrow">
            <a:avLst>
              <a:gd name="adj1" fmla="val 25000"/>
              <a:gd name="adj2" fmla="val 50000"/>
              <a:gd name="adj3" fmla="val 1976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2" name="Textfeld 21"/>
          <p:cNvSpPr txBox="1"/>
          <p:nvPr/>
        </p:nvSpPr>
        <p:spPr>
          <a:xfrm>
            <a:off x="4925437" y="1125502"/>
            <a:ext cx="2792633" cy="923330"/>
          </a:xfrm>
          <a:prstGeom prst="rect">
            <a:avLst/>
          </a:prstGeom>
          <a:noFill/>
        </p:spPr>
        <p:txBody>
          <a:bodyPr wrap="square" rtlCol="0">
            <a:spAutoFit/>
          </a:bodyPr>
          <a:lstStyle/>
          <a:p>
            <a:r>
              <a:rPr lang="de-DE" dirty="0" smtClean="0"/>
              <a:t>Kommunikation der FS über Signal, z.B. bei spontanen Programmänderungen</a:t>
            </a:r>
            <a:endParaRPr lang="de-DE" dirty="0"/>
          </a:p>
        </p:txBody>
      </p:sp>
      <p:pic>
        <p:nvPicPr>
          <p:cNvPr id="24" name="Grafik 23"/>
          <p:cNvPicPr>
            <a:picLocks noChangeAspect="1"/>
          </p:cNvPicPr>
          <p:nvPr/>
        </p:nvPicPr>
        <p:blipFill>
          <a:blip r:embed="rId7"/>
          <a:stretch>
            <a:fillRect/>
          </a:stretch>
        </p:blipFill>
        <p:spPr>
          <a:xfrm>
            <a:off x="4294262" y="1222663"/>
            <a:ext cx="658119" cy="664904"/>
          </a:xfrm>
          <a:prstGeom prst="rect">
            <a:avLst/>
          </a:prstGeom>
        </p:spPr>
      </p:pic>
      <p:sp>
        <p:nvSpPr>
          <p:cNvPr id="21" name="Nach oben gekrümmter Pfeil 20"/>
          <p:cNvSpPr/>
          <p:nvPr/>
        </p:nvSpPr>
        <p:spPr>
          <a:xfrm rot="10800000">
            <a:off x="1547664" y="2142565"/>
            <a:ext cx="2153109" cy="771961"/>
          </a:xfrm>
          <a:prstGeom prst="curvedUpArrow">
            <a:avLst>
              <a:gd name="adj1" fmla="val 25000"/>
              <a:gd name="adj2" fmla="val 50000"/>
              <a:gd name="adj3" fmla="val 18628"/>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3" name="Textfeld 22"/>
          <p:cNvSpPr txBox="1"/>
          <p:nvPr/>
        </p:nvSpPr>
        <p:spPr>
          <a:xfrm>
            <a:off x="2366055" y="5596069"/>
            <a:ext cx="3344851" cy="923330"/>
          </a:xfrm>
          <a:prstGeom prst="rect">
            <a:avLst/>
          </a:prstGeom>
          <a:noFill/>
        </p:spPr>
        <p:txBody>
          <a:bodyPr wrap="square" rtlCol="0">
            <a:spAutoFit/>
          </a:bodyPr>
          <a:lstStyle/>
          <a:p>
            <a:r>
              <a:rPr lang="de-DE" dirty="0" smtClean="0"/>
              <a:t>v.a. bei Nicht-Erreichbarkeit (mehrere Anfragen beim Dekanat gleichzeitig oder nachts)</a:t>
            </a:r>
            <a:endParaRPr lang="de-DE" dirty="0"/>
          </a:p>
        </p:txBody>
      </p:sp>
      <p:pic>
        <p:nvPicPr>
          <p:cNvPr id="3" name="Grafik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885" y="2688278"/>
            <a:ext cx="689484" cy="1092187"/>
          </a:xfrm>
          <a:prstGeom prst="rect">
            <a:avLst/>
          </a:prstGeom>
        </p:spPr>
      </p:pic>
      <p:sp>
        <p:nvSpPr>
          <p:cNvPr id="25" name="Pfeil nach rechts 24"/>
          <p:cNvSpPr/>
          <p:nvPr/>
        </p:nvSpPr>
        <p:spPr>
          <a:xfrm>
            <a:off x="889118" y="3309063"/>
            <a:ext cx="534927" cy="183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274594" y="3782906"/>
            <a:ext cx="1872208" cy="369332"/>
          </a:xfrm>
          <a:prstGeom prst="rect">
            <a:avLst/>
          </a:prstGeom>
          <a:noFill/>
        </p:spPr>
        <p:txBody>
          <a:bodyPr wrap="square" rtlCol="0">
            <a:spAutoFit/>
          </a:bodyPr>
          <a:lstStyle/>
          <a:p>
            <a:r>
              <a:rPr lang="de-DE" dirty="0" smtClean="0"/>
              <a:t>TN</a:t>
            </a:r>
          </a:p>
        </p:txBody>
      </p:sp>
      <p:sp>
        <p:nvSpPr>
          <p:cNvPr id="29" name="Textfeld 28"/>
          <p:cNvSpPr txBox="1"/>
          <p:nvPr/>
        </p:nvSpPr>
        <p:spPr>
          <a:xfrm>
            <a:off x="6229886" y="4637058"/>
            <a:ext cx="2976367" cy="2339102"/>
          </a:xfrm>
          <a:prstGeom prst="rect">
            <a:avLst/>
          </a:prstGeom>
          <a:noFill/>
        </p:spPr>
        <p:txBody>
          <a:bodyPr wrap="square" rtlCol="0">
            <a:spAutoFit/>
          </a:bodyPr>
          <a:lstStyle/>
          <a:p>
            <a:r>
              <a:rPr lang="de-DE" sz="1600" dirty="0"/>
              <a:t>-&gt; Es gilt das </a:t>
            </a:r>
            <a:r>
              <a:rPr lang="de-DE" sz="1600" u="sng" dirty="0"/>
              <a:t>Subsidiaritätsprinzip</a:t>
            </a:r>
            <a:r>
              <a:rPr lang="de-DE" sz="1600" dirty="0"/>
              <a:t>, d.h. erst wenn die eigene Ebene das Problem nicht lösen kann, wird die nächsthöhere eingeschaltet</a:t>
            </a:r>
            <a:r>
              <a:rPr lang="de-DE" sz="1600" dirty="0" smtClean="0"/>
              <a:t>. Eine Ebene kann übersprungen werden, wenn die nächsthöhere aktuell nicht erreichbar ist.</a:t>
            </a:r>
            <a:endParaRPr lang="de-DE" sz="1600" dirty="0"/>
          </a:p>
          <a:p>
            <a:endParaRPr lang="de-DE" dirty="0"/>
          </a:p>
        </p:txBody>
      </p:sp>
      <p:sp>
        <p:nvSpPr>
          <p:cNvPr id="15" name="Geschweifte Klammer links 14"/>
          <p:cNvSpPr/>
          <p:nvPr/>
        </p:nvSpPr>
        <p:spPr>
          <a:xfrm rot="16200000">
            <a:off x="1412846" y="3149490"/>
            <a:ext cx="339861" cy="254674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 name="Nach oben gekrümmter Pfeil 15"/>
          <p:cNvSpPr/>
          <p:nvPr/>
        </p:nvSpPr>
        <p:spPr>
          <a:xfrm>
            <a:off x="1493436" y="4702101"/>
            <a:ext cx="4699058" cy="774478"/>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7" name="Abgerundetes Rechteck 26"/>
          <p:cNvSpPr/>
          <p:nvPr/>
        </p:nvSpPr>
        <p:spPr>
          <a:xfrm>
            <a:off x="482228" y="2010392"/>
            <a:ext cx="1800200" cy="2964344"/>
          </a:xfrm>
          <a:prstGeom prst="roundRect">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Beispiel 1: Eine Jugendliche hat einen Sonnenstich bekommen und muss im Programm aussetzen – es gibt genug Betreuer*innen, sodass eine Person mit der Jugendlichen im Hotel verbleiben und die Gruppe ungestört das Programm fortsetzen kann. Es ist keine Meldung notwendig.</a:t>
            </a:r>
            <a:endParaRPr lang="de-DE" sz="1200" dirty="0">
              <a:solidFill>
                <a:schemeClr val="tx1"/>
              </a:solidFill>
            </a:endParaRPr>
          </a:p>
        </p:txBody>
      </p:sp>
    </p:spTree>
    <p:extLst>
      <p:ext uri="{BB962C8B-B14F-4D97-AF65-F5344CB8AC3E}">
        <p14:creationId xmlns:p14="http://schemas.microsoft.com/office/powerpoint/2010/main" val="42718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Kommunikationswege – Meldekette </a:t>
            </a:r>
            <a:endParaRPr lang="de-DE" dirty="0"/>
          </a:p>
        </p:txBody>
      </p:sp>
      <p:pic>
        <p:nvPicPr>
          <p:cNvPr id="4" name="Grafik 3"/>
          <p:cNvPicPr>
            <a:picLocks noChangeAspect="1"/>
          </p:cNvPicPr>
          <p:nvPr/>
        </p:nvPicPr>
        <p:blipFill>
          <a:blip r:embed="rId3"/>
          <a:stretch>
            <a:fillRect/>
          </a:stretch>
        </p:blipFill>
        <p:spPr>
          <a:xfrm>
            <a:off x="3585790" y="3091780"/>
            <a:ext cx="514350" cy="752475"/>
          </a:xfrm>
          <a:prstGeom prst="rect">
            <a:avLst/>
          </a:prstGeom>
        </p:spPr>
      </p:pic>
      <p:pic>
        <p:nvPicPr>
          <p:cNvPr id="5" name="Grafik 4"/>
          <p:cNvPicPr>
            <a:picLocks noChangeAspect="1"/>
          </p:cNvPicPr>
          <p:nvPr/>
        </p:nvPicPr>
        <p:blipFill>
          <a:blip r:embed="rId4"/>
          <a:stretch>
            <a:fillRect/>
          </a:stretch>
        </p:blipFill>
        <p:spPr>
          <a:xfrm>
            <a:off x="5857006" y="3080261"/>
            <a:ext cx="523875" cy="704850"/>
          </a:xfrm>
          <a:prstGeom prst="rect">
            <a:avLst/>
          </a:prstGeom>
        </p:spPr>
      </p:pic>
      <p:pic>
        <p:nvPicPr>
          <p:cNvPr id="6" name="Grafik 5"/>
          <p:cNvPicPr>
            <a:picLocks noChangeAspect="1"/>
          </p:cNvPicPr>
          <p:nvPr/>
        </p:nvPicPr>
        <p:blipFill>
          <a:blip r:embed="rId5"/>
          <a:stretch>
            <a:fillRect/>
          </a:stretch>
        </p:blipFill>
        <p:spPr>
          <a:xfrm>
            <a:off x="1448706" y="3018465"/>
            <a:ext cx="514350" cy="762000"/>
          </a:xfrm>
          <a:prstGeom prst="rect">
            <a:avLst/>
          </a:prstGeom>
        </p:spPr>
      </p:pic>
      <p:pic>
        <p:nvPicPr>
          <p:cNvPr id="7" name="Grafik 6"/>
          <p:cNvPicPr>
            <a:picLocks noChangeAspect="1"/>
          </p:cNvPicPr>
          <p:nvPr/>
        </p:nvPicPr>
        <p:blipFill>
          <a:blip r:embed="rId6"/>
          <a:stretch>
            <a:fillRect/>
          </a:stretch>
        </p:blipFill>
        <p:spPr>
          <a:xfrm>
            <a:off x="8082674" y="3040056"/>
            <a:ext cx="571500" cy="752475"/>
          </a:xfrm>
          <a:prstGeom prst="rect">
            <a:avLst/>
          </a:prstGeom>
        </p:spPr>
      </p:pic>
      <p:sp>
        <p:nvSpPr>
          <p:cNvPr id="8" name="Textfeld 7"/>
          <p:cNvSpPr txBox="1"/>
          <p:nvPr/>
        </p:nvSpPr>
        <p:spPr>
          <a:xfrm>
            <a:off x="1120230" y="3763187"/>
            <a:ext cx="1872208" cy="369332"/>
          </a:xfrm>
          <a:prstGeom prst="rect">
            <a:avLst/>
          </a:prstGeom>
          <a:noFill/>
        </p:spPr>
        <p:txBody>
          <a:bodyPr wrap="square" rtlCol="0">
            <a:spAutoFit/>
          </a:bodyPr>
          <a:lstStyle/>
          <a:p>
            <a:r>
              <a:rPr lang="de-DE" dirty="0" smtClean="0"/>
              <a:t>Gruppenleiter*in</a:t>
            </a:r>
          </a:p>
        </p:txBody>
      </p:sp>
      <p:sp>
        <p:nvSpPr>
          <p:cNvPr id="9" name="Pfeil nach rechts 8"/>
          <p:cNvSpPr/>
          <p:nvPr/>
        </p:nvSpPr>
        <p:spPr>
          <a:xfrm>
            <a:off x="2027999" y="3310244"/>
            <a:ext cx="1399009" cy="212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3139194" y="3819424"/>
            <a:ext cx="1872208" cy="923330"/>
          </a:xfrm>
          <a:prstGeom prst="rect">
            <a:avLst/>
          </a:prstGeom>
          <a:noFill/>
        </p:spPr>
        <p:txBody>
          <a:bodyPr wrap="square" rtlCol="0">
            <a:spAutoFit/>
          </a:bodyPr>
          <a:lstStyle/>
          <a:p>
            <a:r>
              <a:rPr lang="de-DE" dirty="0" smtClean="0"/>
              <a:t>Dekanats-</a:t>
            </a:r>
            <a:br>
              <a:rPr lang="de-DE" dirty="0" smtClean="0"/>
            </a:br>
            <a:r>
              <a:rPr lang="de-DE" dirty="0" smtClean="0"/>
              <a:t>verantwortliche*r</a:t>
            </a:r>
            <a:br>
              <a:rPr lang="de-DE" dirty="0" smtClean="0"/>
            </a:br>
            <a:endParaRPr lang="de-DE" dirty="0"/>
          </a:p>
        </p:txBody>
      </p:sp>
      <p:sp>
        <p:nvSpPr>
          <p:cNvPr id="11" name="Pfeil nach rechts 10"/>
          <p:cNvSpPr/>
          <p:nvPr/>
        </p:nvSpPr>
        <p:spPr>
          <a:xfrm>
            <a:off x="4311898" y="3332022"/>
            <a:ext cx="1399009" cy="212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5287583" y="3780465"/>
            <a:ext cx="2186596" cy="646331"/>
          </a:xfrm>
          <a:prstGeom prst="rect">
            <a:avLst/>
          </a:prstGeom>
          <a:noFill/>
        </p:spPr>
        <p:txBody>
          <a:bodyPr wrap="square" rtlCol="0">
            <a:spAutoFit/>
          </a:bodyPr>
          <a:lstStyle/>
          <a:p>
            <a:r>
              <a:rPr lang="de-DE" dirty="0" smtClean="0"/>
              <a:t>Fachstelle Minis / BP</a:t>
            </a:r>
            <a:br>
              <a:rPr lang="de-DE" dirty="0" smtClean="0"/>
            </a:br>
            <a:endParaRPr lang="de-DE" dirty="0"/>
          </a:p>
        </p:txBody>
      </p:sp>
      <p:sp>
        <p:nvSpPr>
          <p:cNvPr id="13" name="Pfeil nach rechts 12"/>
          <p:cNvSpPr/>
          <p:nvPr/>
        </p:nvSpPr>
        <p:spPr>
          <a:xfrm>
            <a:off x="6539663" y="3310244"/>
            <a:ext cx="1399009" cy="212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7458903" y="3756534"/>
            <a:ext cx="1872208" cy="646331"/>
          </a:xfrm>
          <a:prstGeom prst="rect">
            <a:avLst/>
          </a:prstGeom>
          <a:noFill/>
        </p:spPr>
        <p:txBody>
          <a:bodyPr wrap="square" rtlCol="0">
            <a:spAutoFit/>
          </a:bodyPr>
          <a:lstStyle/>
          <a:p>
            <a:r>
              <a:rPr lang="de-DE" dirty="0" smtClean="0"/>
              <a:t>Krisenstab (BJA-Leitung) </a:t>
            </a:r>
            <a:endParaRPr lang="de-DE" dirty="0"/>
          </a:p>
        </p:txBody>
      </p:sp>
      <p:sp>
        <p:nvSpPr>
          <p:cNvPr id="19" name="Nach oben gekrümmter Pfeil 18"/>
          <p:cNvSpPr/>
          <p:nvPr/>
        </p:nvSpPr>
        <p:spPr>
          <a:xfrm rot="10800000">
            <a:off x="3817110" y="2138361"/>
            <a:ext cx="2351679" cy="771961"/>
          </a:xfrm>
          <a:prstGeom prst="curvedUpArrow">
            <a:avLst>
              <a:gd name="adj1" fmla="val 25000"/>
              <a:gd name="adj2" fmla="val 50000"/>
              <a:gd name="adj3" fmla="val 1976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2" name="Textfeld 21"/>
          <p:cNvSpPr txBox="1"/>
          <p:nvPr/>
        </p:nvSpPr>
        <p:spPr>
          <a:xfrm>
            <a:off x="4925437" y="1125502"/>
            <a:ext cx="2792633" cy="923330"/>
          </a:xfrm>
          <a:prstGeom prst="rect">
            <a:avLst/>
          </a:prstGeom>
          <a:noFill/>
        </p:spPr>
        <p:txBody>
          <a:bodyPr wrap="square" rtlCol="0">
            <a:spAutoFit/>
          </a:bodyPr>
          <a:lstStyle/>
          <a:p>
            <a:r>
              <a:rPr lang="de-DE" dirty="0" smtClean="0"/>
              <a:t>Kommunikation der FS über Signal, z.B. bei spontanen Programmänderungen</a:t>
            </a:r>
            <a:endParaRPr lang="de-DE" dirty="0"/>
          </a:p>
        </p:txBody>
      </p:sp>
      <p:pic>
        <p:nvPicPr>
          <p:cNvPr id="24" name="Grafik 23"/>
          <p:cNvPicPr>
            <a:picLocks noChangeAspect="1"/>
          </p:cNvPicPr>
          <p:nvPr/>
        </p:nvPicPr>
        <p:blipFill>
          <a:blip r:embed="rId7"/>
          <a:stretch>
            <a:fillRect/>
          </a:stretch>
        </p:blipFill>
        <p:spPr>
          <a:xfrm>
            <a:off x="4294262" y="1222663"/>
            <a:ext cx="658119" cy="664904"/>
          </a:xfrm>
          <a:prstGeom prst="rect">
            <a:avLst/>
          </a:prstGeom>
        </p:spPr>
      </p:pic>
      <p:sp>
        <p:nvSpPr>
          <p:cNvPr id="21" name="Nach oben gekrümmter Pfeil 20"/>
          <p:cNvSpPr/>
          <p:nvPr/>
        </p:nvSpPr>
        <p:spPr>
          <a:xfrm rot="10800000">
            <a:off x="1547664" y="2142565"/>
            <a:ext cx="2153109" cy="771961"/>
          </a:xfrm>
          <a:prstGeom prst="curvedUpArrow">
            <a:avLst>
              <a:gd name="adj1" fmla="val 25000"/>
              <a:gd name="adj2" fmla="val 50000"/>
              <a:gd name="adj3" fmla="val 18628"/>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3" name="Textfeld 22"/>
          <p:cNvSpPr txBox="1"/>
          <p:nvPr/>
        </p:nvSpPr>
        <p:spPr>
          <a:xfrm>
            <a:off x="2366055" y="5596069"/>
            <a:ext cx="3344851" cy="923330"/>
          </a:xfrm>
          <a:prstGeom prst="rect">
            <a:avLst/>
          </a:prstGeom>
          <a:noFill/>
        </p:spPr>
        <p:txBody>
          <a:bodyPr wrap="square" rtlCol="0">
            <a:spAutoFit/>
          </a:bodyPr>
          <a:lstStyle/>
          <a:p>
            <a:r>
              <a:rPr lang="de-DE" dirty="0" smtClean="0"/>
              <a:t>v.a. bei Nicht-Erreichbarkeit (mehrere Anfragen beim Dekanat gleichzeitig oder nachts)</a:t>
            </a:r>
            <a:endParaRPr lang="de-DE" dirty="0"/>
          </a:p>
        </p:txBody>
      </p:sp>
      <p:pic>
        <p:nvPicPr>
          <p:cNvPr id="3" name="Grafik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885" y="2688278"/>
            <a:ext cx="689484" cy="1092187"/>
          </a:xfrm>
          <a:prstGeom prst="rect">
            <a:avLst/>
          </a:prstGeom>
        </p:spPr>
      </p:pic>
      <p:sp>
        <p:nvSpPr>
          <p:cNvPr id="25" name="Pfeil nach rechts 24"/>
          <p:cNvSpPr/>
          <p:nvPr/>
        </p:nvSpPr>
        <p:spPr>
          <a:xfrm>
            <a:off x="889118" y="3309063"/>
            <a:ext cx="534927" cy="183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274594" y="3782906"/>
            <a:ext cx="1872208" cy="369332"/>
          </a:xfrm>
          <a:prstGeom prst="rect">
            <a:avLst/>
          </a:prstGeom>
          <a:noFill/>
        </p:spPr>
        <p:txBody>
          <a:bodyPr wrap="square" rtlCol="0">
            <a:spAutoFit/>
          </a:bodyPr>
          <a:lstStyle/>
          <a:p>
            <a:r>
              <a:rPr lang="de-DE" dirty="0" smtClean="0"/>
              <a:t>TN</a:t>
            </a:r>
          </a:p>
        </p:txBody>
      </p:sp>
      <p:sp>
        <p:nvSpPr>
          <p:cNvPr id="29" name="Textfeld 28"/>
          <p:cNvSpPr txBox="1"/>
          <p:nvPr/>
        </p:nvSpPr>
        <p:spPr>
          <a:xfrm>
            <a:off x="6229886" y="4637058"/>
            <a:ext cx="2976367" cy="2339102"/>
          </a:xfrm>
          <a:prstGeom prst="rect">
            <a:avLst/>
          </a:prstGeom>
          <a:noFill/>
        </p:spPr>
        <p:txBody>
          <a:bodyPr wrap="square" rtlCol="0">
            <a:spAutoFit/>
          </a:bodyPr>
          <a:lstStyle/>
          <a:p>
            <a:r>
              <a:rPr lang="de-DE" sz="1600" dirty="0"/>
              <a:t>-&gt; Es gilt das </a:t>
            </a:r>
            <a:r>
              <a:rPr lang="de-DE" sz="1600" u="sng" dirty="0"/>
              <a:t>Subsidiaritätsprinzip</a:t>
            </a:r>
            <a:r>
              <a:rPr lang="de-DE" sz="1600" dirty="0"/>
              <a:t>, d.h. erst wenn die eigene Ebene das Problem nicht lösen kann, wird die nächsthöhere eingeschaltet</a:t>
            </a:r>
            <a:r>
              <a:rPr lang="de-DE" sz="1600" dirty="0" smtClean="0"/>
              <a:t>. Eine Ebene kann übersprungen werden, wenn die nächsthöhere aktuell nicht erreichbar ist.</a:t>
            </a:r>
            <a:endParaRPr lang="de-DE" sz="1600" dirty="0"/>
          </a:p>
          <a:p>
            <a:endParaRPr lang="de-DE" dirty="0"/>
          </a:p>
        </p:txBody>
      </p:sp>
      <p:sp>
        <p:nvSpPr>
          <p:cNvPr id="15" name="Geschweifte Klammer links 14"/>
          <p:cNvSpPr/>
          <p:nvPr/>
        </p:nvSpPr>
        <p:spPr>
          <a:xfrm rot="16200000">
            <a:off x="1412846" y="3149490"/>
            <a:ext cx="339861" cy="254674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 name="Nach oben gekrümmter Pfeil 15"/>
          <p:cNvSpPr/>
          <p:nvPr/>
        </p:nvSpPr>
        <p:spPr>
          <a:xfrm>
            <a:off x="1493436" y="4702101"/>
            <a:ext cx="4699058" cy="774478"/>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7" name="Abgerundetes Rechteck 26"/>
          <p:cNvSpPr/>
          <p:nvPr/>
        </p:nvSpPr>
        <p:spPr>
          <a:xfrm>
            <a:off x="1689832" y="1896380"/>
            <a:ext cx="2062578" cy="3143273"/>
          </a:xfrm>
          <a:prstGeom prst="roundRect">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Beispiel 2: Ein Jugendlicher ist gestürzt, Verdacht auf Bruch des Handgelenks. Ein*e Betreuer*in begleitet den Jugendlichen ins Krankenhaus. Der*die Gruppenleiter*in hält Rücksprache mit den Eltern. Zusätzliche Unterstützung und Beratung erscheint wichtig. Es erfolgt eine Absprache mit dem*der Dekanatsverantwortlichen. </a:t>
            </a:r>
            <a:endParaRPr lang="de-DE" sz="1200" dirty="0">
              <a:solidFill>
                <a:schemeClr val="tx1"/>
              </a:solidFill>
            </a:endParaRPr>
          </a:p>
        </p:txBody>
      </p:sp>
    </p:spTree>
    <p:extLst>
      <p:ext uri="{BB962C8B-B14F-4D97-AF65-F5344CB8AC3E}">
        <p14:creationId xmlns:p14="http://schemas.microsoft.com/office/powerpoint/2010/main" val="233393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Kommunikationswege – Meldekette </a:t>
            </a:r>
            <a:endParaRPr lang="de-DE" dirty="0"/>
          </a:p>
        </p:txBody>
      </p:sp>
      <p:pic>
        <p:nvPicPr>
          <p:cNvPr id="4" name="Grafik 3"/>
          <p:cNvPicPr>
            <a:picLocks noChangeAspect="1"/>
          </p:cNvPicPr>
          <p:nvPr/>
        </p:nvPicPr>
        <p:blipFill>
          <a:blip r:embed="rId3"/>
          <a:stretch>
            <a:fillRect/>
          </a:stretch>
        </p:blipFill>
        <p:spPr>
          <a:xfrm>
            <a:off x="3585790" y="3091780"/>
            <a:ext cx="514350" cy="752475"/>
          </a:xfrm>
          <a:prstGeom prst="rect">
            <a:avLst/>
          </a:prstGeom>
        </p:spPr>
      </p:pic>
      <p:pic>
        <p:nvPicPr>
          <p:cNvPr id="5" name="Grafik 4"/>
          <p:cNvPicPr>
            <a:picLocks noChangeAspect="1"/>
          </p:cNvPicPr>
          <p:nvPr/>
        </p:nvPicPr>
        <p:blipFill>
          <a:blip r:embed="rId4"/>
          <a:stretch>
            <a:fillRect/>
          </a:stretch>
        </p:blipFill>
        <p:spPr>
          <a:xfrm>
            <a:off x="5857006" y="3080261"/>
            <a:ext cx="523875" cy="704850"/>
          </a:xfrm>
          <a:prstGeom prst="rect">
            <a:avLst/>
          </a:prstGeom>
        </p:spPr>
      </p:pic>
      <p:pic>
        <p:nvPicPr>
          <p:cNvPr id="6" name="Grafik 5"/>
          <p:cNvPicPr>
            <a:picLocks noChangeAspect="1"/>
          </p:cNvPicPr>
          <p:nvPr/>
        </p:nvPicPr>
        <p:blipFill>
          <a:blip r:embed="rId5"/>
          <a:stretch>
            <a:fillRect/>
          </a:stretch>
        </p:blipFill>
        <p:spPr>
          <a:xfrm>
            <a:off x="1448706" y="3018465"/>
            <a:ext cx="514350" cy="762000"/>
          </a:xfrm>
          <a:prstGeom prst="rect">
            <a:avLst/>
          </a:prstGeom>
        </p:spPr>
      </p:pic>
      <p:pic>
        <p:nvPicPr>
          <p:cNvPr id="7" name="Grafik 6"/>
          <p:cNvPicPr>
            <a:picLocks noChangeAspect="1"/>
          </p:cNvPicPr>
          <p:nvPr/>
        </p:nvPicPr>
        <p:blipFill>
          <a:blip r:embed="rId6"/>
          <a:stretch>
            <a:fillRect/>
          </a:stretch>
        </p:blipFill>
        <p:spPr>
          <a:xfrm>
            <a:off x="8082674" y="3040056"/>
            <a:ext cx="571500" cy="752475"/>
          </a:xfrm>
          <a:prstGeom prst="rect">
            <a:avLst/>
          </a:prstGeom>
        </p:spPr>
      </p:pic>
      <p:sp>
        <p:nvSpPr>
          <p:cNvPr id="8" name="Textfeld 7"/>
          <p:cNvSpPr txBox="1"/>
          <p:nvPr/>
        </p:nvSpPr>
        <p:spPr>
          <a:xfrm>
            <a:off x="1120230" y="3763187"/>
            <a:ext cx="1872208" cy="369332"/>
          </a:xfrm>
          <a:prstGeom prst="rect">
            <a:avLst/>
          </a:prstGeom>
          <a:noFill/>
        </p:spPr>
        <p:txBody>
          <a:bodyPr wrap="square" rtlCol="0">
            <a:spAutoFit/>
          </a:bodyPr>
          <a:lstStyle/>
          <a:p>
            <a:r>
              <a:rPr lang="de-DE" dirty="0" smtClean="0"/>
              <a:t>Gruppenleiter*in</a:t>
            </a:r>
          </a:p>
        </p:txBody>
      </p:sp>
      <p:sp>
        <p:nvSpPr>
          <p:cNvPr id="9" name="Pfeil nach rechts 8"/>
          <p:cNvSpPr/>
          <p:nvPr/>
        </p:nvSpPr>
        <p:spPr>
          <a:xfrm>
            <a:off x="2027999" y="3310244"/>
            <a:ext cx="1399009" cy="212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3139194" y="3819424"/>
            <a:ext cx="1872208" cy="923330"/>
          </a:xfrm>
          <a:prstGeom prst="rect">
            <a:avLst/>
          </a:prstGeom>
          <a:noFill/>
        </p:spPr>
        <p:txBody>
          <a:bodyPr wrap="square" rtlCol="0">
            <a:spAutoFit/>
          </a:bodyPr>
          <a:lstStyle/>
          <a:p>
            <a:r>
              <a:rPr lang="de-DE" dirty="0" smtClean="0"/>
              <a:t>Dekanats-</a:t>
            </a:r>
            <a:br>
              <a:rPr lang="de-DE" dirty="0" smtClean="0"/>
            </a:br>
            <a:r>
              <a:rPr lang="de-DE" dirty="0" smtClean="0"/>
              <a:t>verantwortliche*r</a:t>
            </a:r>
            <a:br>
              <a:rPr lang="de-DE" dirty="0" smtClean="0"/>
            </a:br>
            <a:endParaRPr lang="de-DE" dirty="0"/>
          </a:p>
        </p:txBody>
      </p:sp>
      <p:sp>
        <p:nvSpPr>
          <p:cNvPr id="11" name="Pfeil nach rechts 10"/>
          <p:cNvSpPr/>
          <p:nvPr/>
        </p:nvSpPr>
        <p:spPr>
          <a:xfrm>
            <a:off x="4311898" y="3332022"/>
            <a:ext cx="1399009" cy="212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5287583" y="3780465"/>
            <a:ext cx="2186596" cy="646331"/>
          </a:xfrm>
          <a:prstGeom prst="rect">
            <a:avLst/>
          </a:prstGeom>
          <a:noFill/>
        </p:spPr>
        <p:txBody>
          <a:bodyPr wrap="square" rtlCol="0">
            <a:spAutoFit/>
          </a:bodyPr>
          <a:lstStyle/>
          <a:p>
            <a:r>
              <a:rPr lang="de-DE" dirty="0" smtClean="0"/>
              <a:t>Fachstelle Minis / BP</a:t>
            </a:r>
            <a:br>
              <a:rPr lang="de-DE" dirty="0" smtClean="0"/>
            </a:br>
            <a:endParaRPr lang="de-DE" dirty="0"/>
          </a:p>
        </p:txBody>
      </p:sp>
      <p:sp>
        <p:nvSpPr>
          <p:cNvPr id="13" name="Pfeil nach rechts 12"/>
          <p:cNvSpPr/>
          <p:nvPr/>
        </p:nvSpPr>
        <p:spPr>
          <a:xfrm>
            <a:off x="6539663" y="3310244"/>
            <a:ext cx="1399009" cy="212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7458903" y="3756534"/>
            <a:ext cx="1872208" cy="646331"/>
          </a:xfrm>
          <a:prstGeom prst="rect">
            <a:avLst/>
          </a:prstGeom>
          <a:noFill/>
        </p:spPr>
        <p:txBody>
          <a:bodyPr wrap="square" rtlCol="0">
            <a:spAutoFit/>
          </a:bodyPr>
          <a:lstStyle/>
          <a:p>
            <a:r>
              <a:rPr lang="de-DE" dirty="0" smtClean="0"/>
              <a:t>Krisenstab (BJA-Leitung) </a:t>
            </a:r>
            <a:endParaRPr lang="de-DE" dirty="0"/>
          </a:p>
        </p:txBody>
      </p:sp>
      <p:sp>
        <p:nvSpPr>
          <p:cNvPr id="19" name="Nach oben gekrümmter Pfeil 18"/>
          <p:cNvSpPr/>
          <p:nvPr/>
        </p:nvSpPr>
        <p:spPr>
          <a:xfrm rot="10800000">
            <a:off x="3817110" y="2138361"/>
            <a:ext cx="2351679" cy="771961"/>
          </a:xfrm>
          <a:prstGeom prst="curvedUpArrow">
            <a:avLst>
              <a:gd name="adj1" fmla="val 25000"/>
              <a:gd name="adj2" fmla="val 50000"/>
              <a:gd name="adj3" fmla="val 1976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2" name="Textfeld 21"/>
          <p:cNvSpPr txBox="1"/>
          <p:nvPr/>
        </p:nvSpPr>
        <p:spPr>
          <a:xfrm>
            <a:off x="4925437" y="1125502"/>
            <a:ext cx="2792633" cy="923330"/>
          </a:xfrm>
          <a:prstGeom prst="rect">
            <a:avLst/>
          </a:prstGeom>
          <a:noFill/>
        </p:spPr>
        <p:txBody>
          <a:bodyPr wrap="square" rtlCol="0">
            <a:spAutoFit/>
          </a:bodyPr>
          <a:lstStyle/>
          <a:p>
            <a:r>
              <a:rPr lang="de-DE" dirty="0" smtClean="0"/>
              <a:t>Kommunikation der FS über Signal, z.B. bei spontanen Programmänderungen</a:t>
            </a:r>
            <a:endParaRPr lang="de-DE" dirty="0"/>
          </a:p>
        </p:txBody>
      </p:sp>
      <p:pic>
        <p:nvPicPr>
          <p:cNvPr id="24" name="Grafik 23"/>
          <p:cNvPicPr>
            <a:picLocks noChangeAspect="1"/>
          </p:cNvPicPr>
          <p:nvPr/>
        </p:nvPicPr>
        <p:blipFill>
          <a:blip r:embed="rId7"/>
          <a:stretch>
            <a:fillRect/>
          </a:stretch>
        </p:blipFill>
        <p:spPr>
          <a:xfrm>
            <a:off x="4294262" y="1222663"/>
            <a:ext cx="658119" cy="664904"/>
          </a:xfrm>
          <a:prstGeom prst="rect">
            <a:avLst/>
          </a:prstGeom>
        </p:spPr>
      </p:pic>
      <p:sp>
        <p:nvSpPr>
          <p:cNvPr id="21" name="Nach oben gekrümmter Pfeil 20"/>
          <p:cNvSpPr/>
          <p:nvPr/>
        </p:nvSpPr>
        <p:spPr>
          <a:xfrm rot="10800000">
            <a:off x="1547664" y="2142565"/>
            <a:ext cx="2153109" cy="771961"/>
          </a:xfrm>
          <a:prstGeom prst="curvedUpArrow">
            <a:avLst>
              <a:gd name="adj1" fmla="val 25000"/>
              <a:gd name="adj2" fmla="val 50000"/>
              <a:gd name="adj3" fmla="val 18628"/>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3" name="Textfeld 22"/>
          <p:cNvSpPr txBox="1"/>
          <p:nvPr/>
        </p:nvSpPr>
        <p:spPr>
          <a:xfrm>
            <a:off x="2366055" y="5596069"/>
            <a:ext cx="3344851" cy="923330"/>
          </a:xfrm>
          <a:prstGeom prst="rect">
            <a:avLst/>
          </a:prstGeom>
          <a:noFill/>
        </p:spPr>
        <p:txBody>
          <a:bodyPr wrap="square" rtlCol="0">
            <a:spAutoFit/>
          </a:bodyPr>
          <a:lstStyle/>
          <a:p>
            <a:r>
              <a:rPr lang="de-DE" dirty="0" smtClean="0"/>
              <a:t>v.a. bei Nicht-Erreichbarkeit (mehrere Anfragen beim Dekanat gleichzeitig oder nachts)</a:t>
            </a:r>
            <a:endParaRPr lang="de-DE" dirty="0"/>
          </a:p>
        </p:txBody>
      </p:sp>
      <p:pic>
        <p:nvPicPr>
          <p:cNvPr id="3" name="Grafik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885" y="2688278"/>
            <a:ext cx="689484" cy="1092187"/>
          </a:xfrm>
          <a:prstGeom prst="rect">
            <a:avLst/>
          </a:prstGeom>
        </p:spPr>
      </p:pic>
      <p:sp>
        <p:nvSpPr>
          <p:cNvPr id="25" name="Pfeil nach rechts 24"/>
          <p:cNvSpPr/>
          <p:nvPr/>
        </p:nvSpPr>
        <p:spPr>
          <a:xfrm>
            <a:off x="889118" y="3309063"/>
            <a:ext cx="534927" cy="183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274594" y="3782906"/>
            <a:ext cx="1872208" cy="369332"/>
          </a:xfrm>
          <a:prstGeom prst="rect">
            <a:avLst/>
          </a:prstGeom>
          <a:noFill/>
        </p:spPr>
        <p:txBody>
          <a:bodyPr wrap="square" rtlCol="0">
            <a:spAutoFit/>
          </a:bodyPr>
          <a:lstStyle/>
          <a:p>
            <a:r>
              <a:rPr lang="de-DE" dirty="0" smtClean="0"/>
              <a:t>TN</a:t>
            </a:r>
          </a:p>
        </p:txBody>
      </p:sp>
      <p:sp>
        <p:nvSpPr>
          <p:cNvPr id="29" name="Textfeld 28"/>
          <p:cNvSpPr txBox="1"/>
          <p:nvPr/>
        </p:nvSpPr>
        <p:spPr>
          <a:xfrm>
            <a:off x="6229886" y="4637058"/>
            <a:ext cx="2976367" cy="2339102"/>
          </a:xfrm>
          <a:prstGeom prst="rect">
            <a:avLst/>
          </a:prstGeom>
          <a:noFill/>
        </p:spPr>
        <p:txBody>
          <a:bodyPr wrap="square" rtlCol="0">
            <a:spAutoFit/>
          </a:bodyPr>
          <a:lstStyle/>
          <a:p>
            <a:r>
              <a:rPr lang="de-DE" sz="1600" dirty="0"/>
              <a:t>-&gt; Es gilt das </a:t>
            </a:r>
            <a:r>
              <a:rPr lang="de-DE" sz="1600" u="sng" dirty="0"/>
              <a:t>Subsidiaritätsprinzip</a:t>
            </a:r>
            <a:r>
              <a:rPr lang="de-DE" sz="1600" dirty="0"/>
              <a:t>, d.h. erst wenn die eigene Ebene das Problem nicht lösen kann, wird die nächsthöhere eingeschaltet</a:t>
            </a:r>
            <a:r>
              <a:rPr lang="de-DE" sz="1600" dirty="0" smtClean="0"/>
              <a:t>. Eine Ebene kann übersprungen werden, wenn die nächsthöhere aktuell nicht erreichbar ist.</a:t>
            </a:r>
            <a:endParaRPr lang="de-DE" sz="1600" dirty="0"/>
          </a:p>
          <a:p>
            <a:endParaRPr lang="de-DE" dirty="0"/>
          </a:p>
        </p:txBody>
      </p:sp>
      <p:sp>
        <p:nvSpPr>
          <p:cNvPr id="15" name="Geschweifte Klammer links 14"/>
          <p:cNvSpPr/>
          <p:nvPr/>
        </p:nvSpPr>
        <p:spPr>
          <a:xfrm rot="16200000">
            <a:off x="1412846" y="3149490"/>
            <a:ext cx="339861" cy="254674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 name="Nach oben gekrümmter Pfeil 15"/>
          <p:cNvSpPr/>
          <p:nvPr/>
        </p:nvSpPr>
        <p:spPr>
          <a:xfrm>
            <a:off x="1493436" y="4702101"/>
            <a:ext cx="4699058" cy="774478"/>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7" name="Abgerundetes Rechteck 26"/>
          <p:cNvSpPr/>
          <p:nvPr/>
        </p:nvSpPr>
        <p:spPr>
          <a:xfrm>
            <a:off x="3844775" y="1996877"/>
            <a:ext cx="2062578" cy="3143273"/>
          </a:xfrm>
          <a:prstGeom prst="roundRect">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Beispiel 3: In einer Gruppe bricht Corona aus. Mehrere Jugendliche und Betreuer*innen fallen aus. Die Fortsetzung des Programms und die Betreuung für die Gruppe muss neu organisiert werden.  </a:t>
            </a:r>
            <a:endParaRPr lang="de-DE" sz="1200" dirty="0">
              <a:solidFill>
                <a:schemeClr val="tx1"/>
              </a:solidFill>
            </a:endParaRPr>
          </a:p>
        </p:txBody>
      </p:sp>
    </p:spTree>
    <p:extLst>
      <p:ext uri="{BB962C8B-B14F-4D97-AF65-F5344CB8AC3E}">
        <p14:creationId xmlns:p14="http://schemas.microsoft.com/office/powerpoint/2010/main" val="150011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Fachstelle Minis inkl. DL </a:t>
            </a:r>
            <a:endParaRPr lang="de-DE" dirty="0"/>
          </a:p>
        </p:txBody>
      </p:sp>
      <p:sp>
        <p:nvSpPr>
          <p:cNvPr id="3" name="Inhaltsplatzhalter 2"/>
          <p:cNvSpPr>
            <a:spLocks noGrp="1"/>
          </p:cNvSpPr>
          <p:nvPr>
            <p:ph idx="1"/>
          </p:nvPr>
        </p:nvSpPr>
        <p:spPr/>
        <p:txBody>
          <a:bodyPr/>
          <a:lstStyle/>
          <a:p>
            <a:endParaRPr lang="de-DE" dirty="0"/>
          </a:p>
        </p:txBody>
      </p:sp>
      <p:pic>
        <p:nvPicPr>
          <p:cNvPr id="5" name="Grafik 4"/>
          <p:cNvPicPr>
            <a:picLocks noChangeAspect="1"/>
          </p:cNvPicPr>
          <p:nvPr/>
        </p:nvPicPr>
        <p:blipFill>
          <a:blip r:embed="rId2"/>
          <a:stretch>
            <a:fillRect/>
          </a:stretch>
        </p:blipFill>
        <p:spPr>
          <a:xfrm>
            <a:off x="114301" y="1390481"/>
            <a:ext cx="6401916" cy="3255675"/>
          </a:xfrm>
          <a:prstGeom prst="rect">
            <a:avLst/>
          </a:prstGeom>
        </p:spPr>
      </p:pic>
      <p:pic>
        <p:nvPicPr>
          <p:cNvPr id="6" name="Grafik 5"/>
          <p:cNvPicPr>
            <a:picLocks noChangeAspect="1"/>
          </p:cNvPicPr>
          <p:nvPr/>
        </p:nvPicPr>
        <p:blipFill>
          <a:blip r:embed="rId3"/>
          <a:stretch>
            <a:fillRect/>
          </a:stretch>
        </p:blipFill>
        <p:spPr>
          <a:xfrm>
            <a:off x="6516217" y="1600200"/>
            <a:ext cx="2409825" cy="2809875"/>
          </a:xfrm>
          <a:prstGeom prst="rect">
            <a:avLst/>
          </a:prstGeom>
        </p:spPr>
      </p:pic>
    </p:spTree>
    <p:extLst>
      <p:ext uri="{BB962C8B-B14F-4D97-AF65-F5344CB8AC3E}">
        <p14:creationId xmlns:p14="http://schemas.microsoft.com/office/powerpoint/2010/main" val="1452625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Kommunikationswege – Meldekette </a:t>
            </a:r>
            <a:endParaRPr lang="de-DE" dirty="0"/>
          </a:p>
        </p:txBody>
      </p:sp>
      <p:pic>
        <p:nvPicPr>
          <p:cNvPr id="4" name="Grafik 3"/>
          <p:cNvPicPr>
            <a:picLocks noChangeAspect="1"/>
          </p:cNvPicPr>
          <p:nvPr/>
        </p:nvPicPr>
        <p:blipFill>
          <a:blip r:embed="rId3"/>
          <a:stretch>
            <a:fillRect/>
          </a:stretch>
        </p:blipFill>
        <p:spPr>
          <a:xfrm>
            <a:off x="3585790" y="3091780"/>
            <a:ext cx="514350" cy="752475"/>
          </a:xfrm>
          <a:prstGeom prst="rect">
            <a:avLst/>
          </a:prstGeom>
        </p:spPr>
      </p:pic>
      <p:pic>
        <p:nvPicPr>
          <p:cNvPr id="5" name="Grafik 4"/>
          <p:cNvPicPr>
            <a:picLocks noChangeAspect="1"/>
          </p:cNvPicPr>
          <p:nvPr/>
        </p:nvPicPr>
        <p:blipFill>
          <a:blip r:embed="rId4"/>
          <a:stretch>
            <a:fillRect/>
          </a:stretch>
        </p:blipFill>
        <p:spPr>
          <a:xfrm>
            <a:off x="5857006" y="3080261"/>
            <a:ext cx="523875" cy="704850"/>
          </a:xfrm>
          <a:prstGeom prst="rect">
            <a:avLst/>
          </a:prstGeom>
        </p:spPr>
      </p:pic>
      <p:pic>
        <p:nvPicPr>
          <p:cNvPr id="6" name="Grafik 5"/>
          <p:cNvPicPr>
            <a:picLocks noChangeAspect="1"/>
          </p:cNvPicPr>
          <p:nvPr/>
        </p:nvPicPr>
        <p:blipFill>
          <a:blip r:embed="rId5"/>
          <a:stretch>
            <a:fillRect/>
          </a:stretch>
        </p:blipFill>
        <p:spPr>
          <a:xfrm>
            <a:off x="1448706" y="3018465"/>
            <a:ext cx="514350" cy="762000"/>
          </a:xfrm>
          <a:prstGeom prst="rect">
            <a:avLst/>
          </a:prstGeom>
        </p:spPr>
      </p:pic>
      <p:pic>
        <p:nvPicPr>
          <p:cNvPr id="7" name="Grafik 6"/>
          <p:cNvPicPr>
            <a:picLocks noChangeAspect="1"/>
          </p:cNvPicPr>
          <p:nvPr/>
        </p:nvPicPr>
        <p:blipFill>
          <a:blip r:embed="rId6"/>
          <a:stretch>
            <a:fillRect/>
          </a:stretch>
        </p:blipFill>
        <p:spPr>
          <a:xfrm>
            <a:off x="8082674" y="3040056"/>
            <a:ext cx="571500" cy="752475"/>
          </a:xfrm>
          <a:prstGeom prst="rect">
            <a:avLst/>
          </a:prstGeom>
        </p:spPr>
      </p:pic>
      <p:sp>
        <p:nvSpPr>
          <p:cNvPr id="8" name="Textfeld 7"/>
          <p:cNvSpPr txBox="1"/>
          <p:nvPr/>
        </p:nvSpPr>
        <p:spPr>
          <a:xfrm>
            <a:off x="1120230" y="3763187"/>
            <a:ext cx="1872208" cy="369332"/>
          </a:xfrm>
          <a:prstGeom prst="rect">
            <a:avLst/>
          </a:prstGeom>
          <a:noFill/>
        </p:spPr>
        <p:txBody>
          <a:bodyPr wrap="square" rtlCol="0">
            <a:spAutoFit/>
          </a:bodyPr>
          <a:lstStyle/>
          <a:p>
            <a:r>
              <a:rPr lang="de-DE" dirty="0" smtClean="0"/>
              <a:t>Gruppenleiter*in</a:t>
            </a:r>
          </a:p>
        </p:txBody>
      </p:sp>
      <p:sp>
        <p:nvSpPr>
          <p:cNvPr id="9" name="Pfeil nach rechts 8"/>
          <p:cNvSpPr/>
          <p:nvPr/>
        </p:nvSpPr>
        <p:spPr>
          <a:xfrm>
            <a:off x="2027999" y="3310244"/>
            <a:ext cx="1399009" cy="212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3139194" y="3819424"/>
            <a:ext cx="1872208" cy="923330"/>
          </a:xfrm>
          <a:prstGeom prst="rect">
            <a:avLst/>
          </a:prstGeom>
          <a:noFill/>
        </p:spPr>
        <p:txBody>
          <a:bodyPr wrap="square" rtlCol="0">
            <a:spAutoFit/>
          </a:bodyPr>
          <a:lstStyle/>
          <a:p>
            <a:r>
              <a:rPr lang="de-DE" dirty="0" smtClean="0"/>
              <a:t>Dekanats-</a:t>
            </a:r>
            <a:br>
              <a:rPr lang="de-DE" dirty="0" smtClean="0"/>
            </a:br>
            <a:r>
              <a:rPr lang="de-DE" dirty="0" smtClean="0"/>
              <a:t>verantwortliche*r</a:t>
            </a:r>
            <a:br>
              <a:rPr lang="de-DE" dirty="0" smtClean="0"/>
            </a:br>
            <a:endParaRPr lang="de-DE" dirty="0"/>
          </a:p>
        </p:txBody>
      </p:sp>
      <p:sp>
        <p:nvSpPr>
          <p:cNvPr id="11" name="Pfeil nach rechts 10"/>
          <p:cNvSpPr/>
          <p:nvPr/>
        </p:nvSpPr>
        <p:spPr>
          <a:xfrm>
            <a:off x="4311898" y="3332022"/>
            <a:ext cx="1399009" cy="212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5287583" y="3780465"/>
            <a:ext cx="2186596" cy="646331"/>
          </a:xfrm>
          <a:prstGeom prst="rect">
            <a:avLst/>
          </a:prstGeom>
          <a:noFill/>
        </p:spPr>
        <p:txBody>
          <a:bodyPr wrap="square" rtlCol="0">
            <a:spAutoFit/>
          </a:bodyPr>
          <a:lstStyle/>
          <a:p>
            <a:r>
              <a:rPr lang="de-DE" dirty="0" smtClean="0"/>
              <a:t>Fachstelle Minis / BP</a:t>
            </a:r>
            <a:br>
              <a:rPr lang="de-DE" dirty="0" smtClean="0"/>
            </a:br>
            <a:endParaRPr lang="de-DE" dirty="0"/>
          </a:p>
        </p:txBody>
      </p:sp>
      <p:sp>
        <p:nvSpPr>
          <p:cNvPr id="13" name="Pfeil nach rechts 12"/>
          <p:cNvSpPr/>
          <p:nvPr/>
        </p:nvSpPr>
        <p:spPr>
          <a:xfrm>
            <a:off x="6539663" y="3310244"/>
            <a:ext cx="1399009" cy="212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7458903" y="3756534"/>
            <a:ext cx="1872208" cy="646331"/>
          </a:xfrm>
          <a:prstGeom prst="rect">
            <a:avLst/>
          </a:prstGeom>
          <a:noFill/>
        </p:spPr>
        <p:txBody>
          <a:bodyPr wrap="square" rtlCol="0">
            <a:spAutoFit/>
          </a:bodyPr>
          <a:lstStyle/>
          <a:p>
            <a:r>
              <a:rPr lang="de-DE" dirty="0" smtClean="0"/>
              <a:t>Krisenstab (BJA-Leitung) </a:t>
            </a:r>
            <a:endParaRPr lang="de-DE" dirty="0"/>
          </a:p>
        </p:txBody>
      </p:sp>
      <p:sp>
        <p:nvSpPr>
          <p:cNvPr id="19" name="Nach oben gekrümmter Pfeil 18"/>
          <p:cNvSpPr/>
          <p:nvPr/>
        </p:nvSpPr>
        <p:spPr>
          <a:xfrm rot="10800000">
            <a:off x="3817110" y="2138361"/>
            <a:ext cx="2351679" cy="771961"/>
          </a:xfrm>
          <a:prstGeom prst="curvedUpArrow">
            <a:avLst>
              <a:gd name="adj1" fmla="val 25000"/>
              <a:gd name="adj2" fmla="val 50000"/>
              <a:gd name="adj3" fmla="val 1976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2" name="Textfeld 21"/>
          <p:cNvSpPr txBox="1"/>
          <p:nvPr/>
        </p:nvSpPr>
        <p:spPr>
          <a:xfrm>
            <a:off x="4925437" y="1125502"/>
            <a:ext cx="2792633" cy="923330"/>
          </a:xfrm>
          <a:prstGeom prst="rect">
            <a:avLst/>
          </a:prstGeom>
          <a:noFill/>
        </p:spPr>
        <p:txBody>
          <a:bodyPr wrap="square" rtlCol="0">
            <a:spAutoFit/>
          </a:bodyPr>
          <a:lstStyle/>
          <a:p>
            <a:r>
              <a:rPr lang="de-DE" dirty="0" smtClean="0"/>
              <a:t>Kommunikation der FS über Signal, z.B. bei spontanen Programmänderungen</a:t>
            </a:r>
            <a:endParaRPr lang="de-DE" dirty="0"/>
          </a:p>
        </p:txBody>
      </p:sp>
      <p:pic>
        <p:nvPicPr>
          <p:cNvPr id="24" name="Grafik 23"/>
          <p:cNvPicPr>
            <a:picLocks noChangeAspect="1"/>
          </p:cNvPicPr>
          <p:nvPr/>
        </p:nvPicPr>
        <p:blipFill>
          <a:blip r:embed="rId7"/>
          <a:stretch>
            <a:fillRect/>
          </a:stretch>
        </p:blipFill>
        <p:spPr>
          <a:xfrm>
            <a:off x="4294262" y="1222663"/>
            <a:ext cx="658119" cy="664904"/>
          </a:xfrm>
          <a:prstGeom prst="rect">
            <a:avLst/>
          </a:prstGeom>
        </p:spPr>
      </p:pic>
      <p:sp>
        <p:nvSpPr>
          <p:cNvPr id="21" name="Nach oben gekrümmter Pfeil 20"/>
          <p:cNvSpPr/>
          <p:nvPr/>
        </p:nvSpPr>
        <p:spPr>
          <a:xfrm rot="10800000">
            <a:off x="1547664" y="2142565"/>
            <a:ext cx="2153109" cy="771961"/>
          </a:xfrm>
          <a:prstGeom prst="curvedUpArrow">
            <a:avLst>
              <a:gd name="adj1" fmla="val 25000"/>
              <a:gd name="adj2" fmla="val 50000"/>
              <a:gd name="adj3" fmla="val 18628"/>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3" name="Textfeld 22"/>
          <p:cNvSpPr txBox="1"/>
          <p:nvPr/>
        </p:nvSpPr>
        <p:spPr>
          <a:xfrm>
            <a:off x="2366055" y="5596069"/>
            <a:ext cx="3344851" cy="923330"/>
          </a:xfrm>
          <a:prstGeom prst="rect">
            <a:avLst/>
          </a:prstGeom>
          <a:noFill/>
        </p:spPr>
        <p:txBody>
          <a:bodyPr wrap="square" rtlCol="0">
            <a:spAutoFit/>
          </a:bodyPr>
          <a:lstStyle/>
          <a:p>
            <a:r>
              <a:rPr lang="de-DE" dirty="0" smtClean="0"/>
              <a:t>v.a. bei Nicht-Erreichbarkeit (mehrere Anfragen beim Dekanat gleichzeitig oder nachts)</a:t>
            </a:r>
            <a:endParaRPr lang="de-DE" dirty="0"/>
          </a:p>
        </p:txBody>
      </p:sp>
      <p:pic>
        <p:nvPicPr>
          <p:cNvPr id="3" name="Grafik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885" y="2688278"/>
            <a:ext cx="689484" cy="1092187"/>
          </a:xfrm>
          <a:prstGeom prst="rect">
            <a:avLst/>
          </a:prstGeom>
        </p:spPr>
      </p:pic>
      <p:sp>
        <p:nvSpPr>
          <p:cNvPr id="25" name="Pfeil nach rechts 24"/>
          <p:cNvSpPr/>
          <p:nvPr/>
        </p:nvSpPr>
        <p:spPr>
          <a:xfrm>
            <a:off x="889118" y="3309063"/>
            <a:ext cx="534927" cy="183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274594" y="3782906"/>
            <a:ext cx="1872208" cy="369332"/>
          </a:xfrm>
          <a:prstGeom prst="rect">
            <a:avLst/>
          </a:prstGeom>
          <a:noFill/>
        </p:spPr>
        <p:txBody>
          <a:bodyPr wrap="square" rtlCol="0">
            <a:spAutoFit/>
          </a:bodyPr>
          <a:lstStyle/>
          <a:p>
            <a:r>
              <a:rPr lang="de-DE" dirty="0" smtClean="0"/>
              <a:t>TN</a:t>
            </a:r>
          </a:p>
        </p:txBody>
      </p:sp>
      <p:sp>
        <p:nvSpPr>
          <p:cNvPr id="29" name="Textfeld 28"/>
          <p:cNvSpPr txBox="1"/>
          <p:nvPr/>
        </p:nvSpPr>
        <p:spPr>
          <a:xfrm>
            <a:off x="6229886" y="4637058"/>
            <a:ext cx="2976367" cy="2339102"/>
          </a:xfrm>
          <a:prstGeom prst="rect">
            <a:avLst/>
          </a:prstGeom>
          <a:noFill/>
        </p:spPr>
        <p:txBody>
          <a:bodyPr wrap="square" rtlCol="0">
            <a:spAutoFit/>
          </a:bodyPr>
          <a:lstStyle/>
          <a:p>
            <a:r>
              <a:rPr lang="de-DE" sz="1600" dirty="0"/>
              <a:t>-&gt; Es gilt das </a:t>
            </a:r>
            <a:r>
              <a:rPr lang="de-DE" sz="1600" u="sng" dirty="0"/>
              <a:t>Subsidiaritätsprinzip</a:t>
            </a:r>
            <a:r>
              <a:rPr lang="de-DE" sz="1600" dirty="0"/>
              <a:t>, d.h. erst wenn die eigene Ebene das Problem nicht lösen kann, wird die nächsthöhere eingeschaltet</a:t>
            </a:r>
            <a:r>
              <a:rPr lang="de-DE" sz="1600" dirty="0" smtClean="0"/>
              <a:t>. Eine Ebene kann übersprungen werden, wenn die nächsthöhere aktuell nicht erreichbar ist.</a:t>
            </a:r>
            <a:endParaRPr lang="de-DE" sz="1600" dirty="0"/>
          </a:p>
          <a:p>
            <a:endParaRPr lang="de-DE" dirty="0"/>
          </a:p>
        </p:txBody>
      </p:sp>
      <p:sp>
        <p:nvSpPr>
          <p:cNvPr id="15" name="Geschweifte Klammer links 14"/>
          <p:cNvSpPr/>
          <p:nvPr/>
        </p:nvSpPr>
        <p:spPr>
          <a:xfrm rot="16200000">
            <a:off x="1412846" y="3149490"/>
            <a:ext cx="339861" cy="254674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 name="Nach oben gekrümmter Pfeil 15"/>
          <p:cNvSpPr/>
          <p:nvPr/>
        </p:nvSpPr>
        <p:spPr>
          <a:xfrm>
            <a:off x="1493436" y="4702101"/>
            <a:ext cx="4699058" cy="774478"/>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7" name="Abgerundetes Rechteck 26"/>
          <p:cNvSpPr/>
          <p:nvPr/>
        </p:nvSpPr>
        <p:spPr>
          <a:xfrm>
            <a:off x="6168789" y="2048832"/>
            <a:ext cx="2062578" cy="3143273"/>
          </a:xfrm>
          <a:prstGeom prst="roundRect">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Beispiel 4: Eine Jugendliche wird beim Überqueren der Straße von einem Auto erfasst. Die italienische Polizei und der Sanitätsdienst wurden eingeschaltet. Der Krisenstab wird informiert und hält Kontakt, z.B. mit den Eltern der verletzten Jugendlichen.</a:t>
            </a:r>
            <a:endParaRPr lang="de-DE" sz="1200" dirty="0">
              <a:solidFill>
                <a:schemeClr val="tx1"/>
              </a:solidFill>
            </a:endParaRPr>
          </a:p>
        </p:txBody>
      </p:sp>
    </p:spTree>
    <p:extLst>
      <p:ext uri="{BB962C8B-B14F-4D97-AF65-F5344CB8AC3E}">
        <p14:creationId xmlns:p14="http://schemas.microsoft.com/office/powerpoint/2010/main" val="196874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Kommunikationswege – Meldekette </a:t>
            </a:r>
            <a:endParaRPr lang="de-DE" dirty="0"/>
          </a:p>
        </p:txBody>
      </p:sp>
      <p:pic>
        <p:nvPicPr>
          <p:cNvPr id="4" name="Grafik 3"/>
          <p:cNvPicPr>
            <a:picLocks noChangeAspect="1"/>
          </p:cNvPicPr>
          <p:nvPr/>
        </p:nvPicPr>
        <p:blipFill>
          <a:blip r:embed="rId3"/>
          <a:stretch>
            <a:fillRect/>
          </a:stretch>
        </p:blipFill>
        <p:spPr>
          <a:xfrm>
            <a:off x="3585790" y="3091780"/>
            <a:ext cx="514350" cy="752475"/>
          </a:xfrm>
          <a:prstGeom prst="rect">
            <a:avLst/>
          </a:prstGeom>
        </p:spPr>
      </p:pic>
      <p:pic>
        <p:nvPicPr>
          <p:cNvPr id="5" name="Grafik 4"/>
          <p:cNvPicPr>
            <a:picLocks noChangeAspect="1"/>
          </p:cNvPicPr>
          <p:nvPr/>
        </p:nvPicPr>
        <p:blipFill>
          <a:blip r:embed="rId4"/>
          <a:stretch>
            <a:fillRect/>
          </a:stretch>
        </p:blipFill>
        <p:spPr>
          <a:xfrm>
            <a:off x="5857006" y="3080261"/>
            <a:ext cx="523875" cy="704850"/>
          </a:xfrm>
          <a:prstGeom prst="rect">
            <a:avLst/>
          </a:prstGeom>
        </p:spPr>
      </p:pic>
      <p:pic>
        <p:nvPicPr>
          <p:cNvPr id="6" name="Grafik 5"/>
          <p:cNvPicPr>
            <a:picLocks noChangeAspect="1"/>
          </p:cNvPicPr>
          <p:nvPr/>
        </p:nvPicPr>
        <p:blipFill>
          <a:blip r:embed="rId5"/>
          <a:stretch>
            <a:fillRect/>
          </a:stretch>
        </p:blipFill>
        <p:spPr>
          <a:xfrm>
            <a:off x="1448706" y="3018465"/>
            <a:ext cx="514350" cy="762000"/>
          </a:xfrm>
          <a:prstGeom prst="rect">
            <a:avLst/>
          </a:prstGeom>
        </p:spPr>
      </p:pic>
      <p:pic>
        <p:nvPicPr>
          <p:cNvPr id="7" name="Grafik 6"/>
          <p:cNvPicPr>
            <a:picLocks noChangeAspect="1"/>
          </p:cNvPicPr>
          <p:nvPr/>
        </p:nvPicPr>
        <p:blipFill>
          <a:blip r:embed="rId6"/>
          <a:stretch>
            <a:fillRect/>
          </a:stretch>
        </p:blipFill>
        <p:spPr>
          <a:xfrm>
            <a:off x="8082674" y="3040056"/>
            <a:ext cx="571500" cy="752475"/>
          </a:xfrm>
          <a:prstGeom prst="rect">
            <a:avLst/>
          </a:prstGeom>
        </p:spPr>
      </p:pic>
      <p:sp>
        <p:nvSpPr>
          <p:cNvPr id="8" name="Textfeld 7"/>
          <p:cNvSpPr txBox="1"/>
          <p:nvPr/>
        </p:nvSpPr>
        <p:spPr>
          <a:xfrm>
            <a:off x="1120230" y="3763187"/>
            <a:ext cx="1872208" cy="369332"/>
          </a:xfrm>
          <a:prstGeom prst="rect">
            <a:avLst/>
          </a:prstGeom>
          <a:noFill/>
        </p:spPr>
        <p:txBody>
          <a:bodyPr wrap="square" rtlCol="0">
            <a:spAutoFit/>
          </a:bodyPr>
          <a:lstStyle/>
          <a:p>
            <a:r>
              <a:rPr lang="de-DE" dirty="0" smtClean="0"/>
              <a:t>Gruppenleiter*in</a:t>
            </a:r>
          </a:p>
        </p:txBody>
      </p:sp>
      <p:sp>
        <p:nvSpPr>
          <p:cNvPr id="9" name="Pfeil nach rechts 8"/>
          <p:cNvSpPr/>
          <p:nvPr/>
        </p:nvSpPr>
        <p:spPr>
          <a:xfrm>
            <a:off x="2027999" y="3310244"/>
            <a:ext cx="1399009" cy="212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3139194" y="3819424"/>
            <a:ext cx="1872208" cy="923330"/>
          </a:xfrm>
          <a:prstGeom prst="rect">
            <a:avLst/>
          </a:prstGeom>
          <a:noFill/>
        </p:spPr>
        <p:txBody>
          <a:bodyPr wrap="square" rtlCol="0">
            <a:spAutoFit/>
          </a:bodyPr>
          <a:lstStyle/>
          <a:p>
            <a:r>
              <a:rPr lang="de-DE" dirty="0" smtClean="0"/>
              <a:t>Dekanats-</a:t>
            </a:r>
            <a:br>
              <a:rPr lang="de-DE" dirty="0" smtClean="0"/>
            </a:br>
            <a:r>
              <a:rPr lang="de-DE" dirty="0" smtClean="0"/>
              <a:t>verantwortliche*r</a:t>
            </a:r>
            <a:br>
              <a:rPr lang="de-DE" dirty="0" smtClean="0"/>
            </a:br>
            <a:endParaRPr lang="de-DE" dirty="0"/>
          </a:p>
        </p:txBody>
      </p:sp>
      <p:sp>
        <p:nvSpPr>
          <p:cNvPr id="11" name="Pfeil nach rechts 10"/>
          <p:cNvSpPr/>
          <p:nvPr/>
        </p:nvSpPr>
        <p:spPr>
          <a:xfrm>
            <a:off x="4311898" y="3332022"/>
            <a:ext cx="1399009" cy="212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5287583" y="3780465"/>
            <a:ext cx="2186596" cy="646331"/>
          </a:xfrm>
          <a:prstGeom prst="rect">
            <a:avLst/>
          </a:prstGeom>
          <a:noFill/>
        </p:spPr>
        <p:txBody>
          <a:bodyPr wrap="square" rtlCol="0">
            <a:spAutoFit/>
          </a:bodyPr>
          <a:lstStyle/>
          <a:p>
            <a:r>
              <a:rPr lang="de-DE" dirty="0" smtClean="0"/>
              <a:t>Fachstelle Minis / BP</a:t>
            </a:r>
            <a:br>
              <a:rPr lang="de-DE" dirty="0" smtClean="0"/>
            </a:br>
            <a:endParaRPr lang="de-DE" dirty="0"/>
          </a:p>
        </p:txBody>
      </p:sp>
      <p:sp>
        <p:nvSpPr>
          <p:cNvPr id="13" name="Pfeil nach rechts 12"/>
          <p:cNvSpPr/>
          <p:nvPr/>
        </p:nvSpPr>
        <p:spPr>
          <a:xfrm>
            <a:off x="6539663" y="3310244"/>
            <a:ext cx="1399009" cy="212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7458903" y="3756534"/>
            <a:ext cx="1872208" cy="646331"/>
          </a:xfrm>
          <a:prstGeom prst="rect">
            <a:avLst/>
          </a:prstGeom>
          <a:noFill/>
        </p:spPr>
        <p:txBody>
          <a:bodyPr wrap="square" rtlCol="0">
            <a:spAutoFit/>
          </a:bodyPr>
          <a:lstStyle/>
          <a:p>
            <a:r>
              <a:rPr lang="de-DE" dirty="0" smtClean="0"/>
              <a:t>Krisenstab (BJA-Leitung) </a:t>
            </a:r>
            <a:endParaRPr lang="de-DE" dirty="0"/>
          </a:p>
        </p:txBody>
      </p:sp>
      <p:sp>
        <p:nvSpPr>
          <p:cNvPr id="19" name="Nach oben gekrümmter Pfeil 18"/>
          <p:cNvSpPr/>
          <p:nvPr/>
        </p:nvSpPr>
        <p:spPr>
          <a:xfrm rot="10800000">
            <a:off x="3817110" y="2138361"/>
            <a:ext cx="2351679" cy="771961"/>
          </a:xfrm>
          <a:prstGeom prst="curvedUpArrow">
            <a:avLst>
              <a:gd name="adj1" fmla="val 25000"/>
              <a:gd name="adj2" fmla="val 50000"/>
              <a:gd name="adj3" fmla="val 1976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2" name="Textfeld 21"/>
          <p:cNvSpPr txBox="1"/>
          <p:nvPr/>
        </p:nvSpPr>
        <p:spPr>
          <a:xfrm>
            <a:off x="4925437" y="1125502"/>
            <a:ext cx="2792633" cy="923330"/>
          </a:xfrm>
          <a:prstGeom prst="rect">
            <a:avLst/>
          </a:prstGeom>
          <a:noFill/>
        </p:spPr>
        <p:txBody>
          <a:bodyPr wrap="square" rtlCol="0">
            <a:spAutoFit/>
          </a:bodyPr>
          <a:lstStyle/>
          <a:p>
            <a:r>
              <a:rPr lang="de-DE" dirty="0" smtClean="0"/>
              <a:t>Kommunikation der FS über Signal, z.B. bei spontanen Programmänderungen</a:t>
            </a:r>
            <a:endParaRPr lang="de-DE" dirty="0"/>
          </a:p>
        </p:txBody>
      </p:sp>
      <p:pic>
        <p:nvPicPr>
          <p:cNvPr id="24" name="Grafik 23"/>
          <p:cNvPicPr>
            <a:picLocks noChangeAspect="1"/>
          </p:cNvPicPr>
          <p:nvPr/>
        </p:nvPicPr>
        <p:blipFill>
          <a:blip r:embed="rId7"/>
          <a:stretch>
            <a:fillRect/>
          </a:stretch>
        </p:blipFill>
        <p:spPr>
          <a:xfrm>
            <a:off x="4294262" y="1222663"/>
            <a:ext cx="658119" cy="664904"/>
          </a:xfrm>
          <a:prstGeom prst="rect">
            <a:avLst/>
          </a:prstGeom>
        </p:spPr>
      </p:pic>
      <p:sp>
        <p:nvSpPr>
          <p:cNvPr id="21" name="Nach oben gekrümmter Pfeil 20"/>
          <p:cNvSpPr/>
          <p:nvPr/>
        </p:nvSpPr>
        <p:spPr>
          <a:xfrm rot="10800000">
            <a:off x="1547664" y="2142565"/>
            <a:ext cx="2153109" cy="771961"/>
          </a:xfrm>
          <a:prstGeom prst="curvedUpArrow">
            <a:avLst>
              <a:gd name="adj1" fmla="val 25000"/>
              <a:gd name="adj2" fmla="val 50000"/>
              <a:gd name="adj3" fmla="val 18628"/>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3" name="Textfeld 22"/>
          <p:cNvSpPr txBox="1"/>
          <p:nvPr/>
        </p:nvSpPr>
        <p:spPr>
          <a:xfrm>
            <a:off x="2366055" y="5596069"/>
            <a:ext cx="3344851" cy="923330"/>
          </a:xfrm>
          <a:prstGeom prst="rect">
            <a:avLst/>
          </a:prstGeom>
          <a:noFill/>
        </p:spPr>
        <p:txBody>
          <a:bodyPr wrap="square" rtlCol="0">
            <a:spAutoFit/>
          </a:bodyPr>
          <a:lstStyle/>
          <a:p>
            <a:r>
              <a:rPr lang="de-DE" dirty="0" smtClean="0"/>
              <a:t>v.a. bei Nicht-Erreichbarkeit (mehrere Anfragen beim Dekanat gleichzeitig oder nachts)</a:t>
            </a:r>
            <a:endParaRPr lang="de-DE" dirty="0"/>
          </a:p>
        </p:txBody>
      </p:sp>
      <p:pic>
        <p:nvPicPr>
          <p:cNvPr id="3" name="Grafik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885" y="2688278"/>
            <a:ext cx="689484" cy="1092187"/>
          </a:xfrm>
          <a:prstGeom prst="rect">
            <a:avLst/>
          </a:prstGeom>
        </p:spPr>
      </p:pic>
      <p:sp>
        <p:nvSpPr>
          <p:cNvPr id="25" name="Pfeil nach rechts 24"/>
          <p:cNvSpPr/>
          <p:nvPr/>
        </p:nvSpPr>
        <p:spPr>
          <a:xfrm>
            <a:off x="889118" y="3309063"/>
            <a:ext cx="534927" cy="183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274594" y="3782906"/>
            <a:ext cx="1872208" cy="369332"/>
          </a:xfrm>
          <a:prstGeom prst="rect">
            <a:avLst/>
          </a:prstGeom>
          <a:noFill/>
        </p:spPr>
        <p:txBody>
          <a:bodyPr wrap="square" rtlCol="0">
            <a:spAutoFit/>
          </a:bodyPr>
          <a:lstStyle/>
          <a:p>
            <a:r>
              <a:rPr lang="de-DE" dirty="0" smtClean="0"/>
              <a:t>TN</a:t>
            </a:r>
          </a:p>
        </p:txBody>
      </p:sp>
      <p:sp>
        <p:nvSpPr>
          <p:cNvPr id="29" name="Textfeld 28"/>
          <p:cNvSpPr txBox="1"/>
          <p:nvPr/>
        </p:nvSpPr>
        <p:spPr>
          <a:xfrm>
            <a:off x="6229886" y="4637058"/>
            <a:ext cx="2976367" cy="2339102"/>
          </a:xfrm>
          <a:prstGeom prst="rect">
            <a:avLst/>
          </a:prstGeom>
          <a:noFill/>
        </p:spPr>
        <p:txBody>
          <a:bodyPr wrap="square" rtlCol="0">
            <a:spAutoFit/>
          </a:bodyPr>
          <a:lstStyle/>
          <a:p>
            <a:r>
              <a:rPr lang="de-DE" sz="1600" dirty="0"/>
              <a:t>-&gt; Es gilt das </a:t>
            </a:r>
            <a:r>
              <a:rPr lang="de-DE" sz="1600" u="sng" dirty="0"/>
              <a:t>Subsidiaritätsprinzip</a:t>
            </a:r>
            <a:r>
              <a:rPr lang="de-DE" sz="1600" dirty="0"/>
              <a:t>, d.h. erst wenn die eigene Ebene das Problem nicht lösen kann, wird die nächsthöhere eingeschaltet</a:t>
            </a:r>
            <a:r>
              <a:rPr lang="de-DE" sz="1600" dirty="0" smtClean="0"/>
              <a:t>. Eine Ebene kann übersprungen werden, wenn die nächsthöhere aktuell nicht erreichbar ist.</a:t>
            </a:r>
            <a:endParaRPr lang="de-DE" sz="1600" dirty="0"/>
          </a:p>
          <a:p>
            <a:endParaRPr lang="de-DE" dirty="0"/>
          </a:p>
        </p:txBody>
      </p:sp>
      <p:sp>
        <p:nvSpPr>
          <p:cNvPr id="15" name="Geschweifte Klammer links 14"/>
          <p:cNvSpPr/>
          <p:nvPr/>
        </p:nvSpPr>
        <p:spPr>
          <a:xfrm rot="16200000">
            <a:off x="1412846" y="3149490"/>
            <a:ext cx="339861" cy="254674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 name="Nach oben gekrümmter Pfeil 15"/>
          <p:cNvSpPr/>
          <p:nvPr/>
        </p:nvSpPr>
        <p:spPr>
          <a:xfrm>
            <a:off x="1493436" y="4702101"/>
            <a:ext cx="4699058" cy="774478"/>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7" name="Abgerundetes Rechteck 26"/>
          <p:cNvSpPr/>
          <p:nvPr/>
        </p:nvSpPr>
        <p:spPr>
          <a:xfrm>
            <a:off x="1826030" y="4781188"/>
            <a:ext cx="3841698" cy="1875151"/>
          </a:xfrm>
          <a:prstGeom prst="roundRect">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Sonderbespiel: Es gibt größere Streitigkeiten / Probleme mit dem Hotel. Eine Lösung ist selbst nicht leistbar. Das Bayerische Pilgerbüro muss vermitteln. Eine Meldung an die FS wird abgegeben.  Achtung: Nicht bei Selbstfahrern!</a:t>
            </a:r>
            <a:endParaRPr lang="de-DE" dirty="0">
              <a:solidFill>
                <a:schemeClr val="tx1"/>
              </a:solidFill>
            </a:endParaRPr>
          </a:p>
        </p:txBody>
      </p:sp>
    </p:spTree>
    <p:extLst>
      <p:ext uri="{BB962C8B-B14F-4D97-AF65-F5344CB8AC3E}">
        <p14:creationId xmlns:p14="http://schemas.microsoft.com/office/powerpoint/2010/main" val="298649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Tipps zum Verhalten im Notfall </a:t>
            </a:r>
            <a:r>
              <a:rPr lang="de-DE" sz="1400" dirty="0" smtClean="0"/>
              <a:t>(vgl. Checklisten im Notfallhandbuch) </a:t>
            </a:r>
            <a:endParaRPr lang="de-DE" sz="1400" dirty="0"/>
          </a:p>
        </p:txBody>
      </p:sp>
      <p:sp>
        <p:nvSpPr>
          <p:cNvPr id="3" name="Inhaltsplatzhalter 2"/>
          <p:cNvSpPr>
            <a:spLocks noGrp="1"/>
          </p:cNvSpPr>
          <p:nvPr>
            <p:ph idx="1"/>
          </p:nvPr>
        </p:nvSpPr>
        <p:spPr/>
        <p:txBody>
          <a:bodyPr>
            <a:normAutofit fontScale="77500" lnSpcReduction="20000"/>
          </a:bodyPr>
          <a:lstStyle/>
          <a:p>
            <a:r>
              <a:rPr lang="de-DE" dirty="0" smtClean="0"/>
              <a:t>Ruhe bewahren</a:t>
            </a:r>
          </a:p>
          <a:p>
            <a:r>
              <a:rPr lang="de-DE" dirty="0" smtClean="0"/>
              <a:t>Auf Rollenverteilungen und Vorabsprachen im Betreuer*</a:t>
            </a:r>
            <a:r>
              <a:rPr lang="de-DE" dirty="0" err="1" smtClean="0"/>
              <a:t>innenteam</a:t>
            </a:r>
            <a:r>
              <a:rPr lang="de-DE" dirty="0" smtClean="0"/>
              <a:t> zurückgreifen (z.B. Erste-Hilfe) – eine Rolle pro Person </a:t>
            </a:r>
          </a:p>
          <a:p>
            <a:r>
              <a:rPr lang="de-DE" dirty="0" smtClean="0"/>
              <a:t>Gegebenenfalls Einsatzkräfte alarmieren (Notfallmeldezettel deutsch-italienisch) </a:t>
            </a:r>
          </a:p>
          <a:p>
            <a:r>
              <a:rPr lang="de-DE" dirty="0" smtClean="0"/>
              <a:t>Gegebenenfalls Meldekette </a:t>
            </a:r>
            <a:r>
              <a:rPr lang="de-DE" dirty="0"/>
              <a:t>aktivieren </a:t>
            </a:r>
            <a:endParaRPr lang="de-DE" dirty="0" smtClean="0"/>
          </a:p>
          <a:p>
            <a:r>
              <a:rPr lang="de-DE" dirty="0" smtClean="0"/>
              <a:t>Klare Kommunikation gegenüber den Jugendlichen (z.B. keine Fotos, keine „Sensationen“ per WhatsApp usw.)</a:t>
            </a:r>
          </a:p>
          <a:p>
            <a:r>
              <a:rPr lang="de-DE" dirty="0" smtClean="0"/>
              <a:t>Keine Kommunikation mit der Presse („Wenden Sie sich an die zuständige Pressestelle“) – wird vom Krisenstab übernommen </a:t>
            </a:r>
          </a:p>
          <a:p>
            <a:r>
              <a:rPr lang="de-DE" dirty="0" smtClean="0"/>
              <a:t>Im Nachhinein: Situation und Maßnahmen schriftlich dokumentieren (schon bei kleineren Zwischenfällen -&gt; Beispiele 1-4)  </a:t>
            </a:r>
          </a:p>
          <a:p>
            <a:endParaRPr lang="de-DE"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2492896"/>
            <a:ext cx="862586" cy="1639827"/>
          </a:xfrm>
          <a:prstGeom prst="rect">
            <a:avLst/>
          </a:prstGeom>
        </p:spPr>
      </p:pic>
    </p:spTree>
    <p:extLst>
      <p:ext uri="{BB962C8B-B14F-4D97-AF65-F5344CB8AC3E}">
        <p14:creationId xmlns:p14="http://schemas.microsoft.com/office/powerpoint/2010/main" val="1255180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Notfallkategorisierung</a:t>
            </a:r>
            <a:endParaRPr lang="de-DE" dirty="0"/>
          </a:p>
        </p:txBody>
      </p:sp>
      <p:sp>
        <p:nvSpPr>
          <p:cNvPr id="3" name="Inhaltsplatzhalter 2"/>
          <p:cNvSpPr>
            <a:spLocks noGrp="1"/>
          </p:cNvSpPr>
          <p:nvPr>
            <p:ph idx="1"/>
          </p:nvPr>
        </p:nvSpPr>
        <p:spPr/>
        <p:txBody>
          <a:bodyPr/>
          <a:lstStyle/>
          <a:p>
            <a:endParaRPr lang="de-DE" dirty="0"/>
          </a:p>
        </p:txBody>
      </p:sp>
      <p:pic>
        <p:nvPicPr>
          <p:cNvPr id="4" name="Grafik 3"/>
          <p:cNvPicPr>
            <a:picLocks noChangeAspect="1"/>
          </p:cNvPicPr>
          <p:nvPr/>
        </p:nvPicPr>
        <p:blipFill>
          <a:blip r:embed="rId2"/>
          <a:stretch>
            <a:fillRect/>
          </a:stretch>
        </p:blipFill>
        <p:spPr>
          <a:xfrm>
            <a:off x="1747835" y="1268760"/>
            <a:ext cx="5648325" cy="4229100"/>
          </a:xfrm>
          <a:prstGeom prst="rect">
            <a:avLst/>
          </a:prstGeom>
        </p:spPr>
      </p:pic>
      <p:sp>
        <p:nvSpPr>
          <p:cNvPr id="5" name="Abgerundetes Rechteck 4"/>
          <p:cNvSpPr/>
          <p:nvPr/>
        </p:nvSpPr>
        <p:spPr>
          <a:xfrm>
            <a:off x="3742398" y="5364210"/>
            <a:ext cx="1620181" cy="944515"/>
          </a:xfrm>
          <a:prstGeom prst="roundRect">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rPr>
              <a:t>Mindestens Benachrichtigung Dekanat und FS Minis</a:t>
            </a:r>
            <a:endParaRPr lang="de-DE" sz="1400" dirty="0">
              <a:solidFill>
                <a:schemeClr val="tx1"/>
              </a:solidFill>
            </a:endParaRPr>
          </a:p>
        </p:txBody>
      </p:sp>
      <p:sp>
        <p:nvSpPr>
          <p:cNvPr id="6" name="Abgerundetes Rechteck 5"/>
          <p:cNvSpPr/>
          <p:nvPr/>
        </p:nvSpPr>
        <p:spPr>
          <a:xfrm>
            <a:off x="1904061" y="5364210"/>
            <a:ext cx="1682112" cy="944515"/>
          </a:xfrm>
          <a:prstGeom prst="roundRect">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rPr>
              <a:t>Evtl. Benachrichtigung Dekanat und FS Minis</a:t>
            </a:r>
            <a:endParaRPr lang="de-DE" sz="1400" dirty="0">
              <a:solidFill>
                <a:schemeClr val="tx1"/>
              </a:solidFill>
            </a:endParaRPr>
          </a:p>
        </p:txBody>
      </p:sp>
      <p:sp>
        <p:nvSpPr>
          <p:cNvPr id="7" name="Abgerundetes Rechteck 6"/>
          <p:cNvSpPr/>
          <p:nvPr/>
        </p:nvSpPr>
        <p:spPr>
          <a:xfrm>
            <a:off x="5540016" y="5364210"/>
            <a:ext cx="1620181" cy="944515"/>
          </a:xfrm>
          <a:prstGeom prst="roundRect">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rPr>
              <a:t> Benachrichtigung Dekanat, FS Minis und durch sie Krisenstab</a:t>
            </a:r>
            <a:endParaRPr lang="de-DE" sz="1400" dirty="0">
              <a:solidFill>
                <a:schemeClr val="tx1"/>
              </a:solidFill>
            </a:endParaRPr>
          </a:p>
        </p:txBody>
      </p:sp>
    </p:spTree>
    <p:extLst>
      <p:ext uri="{BB962C8B-B14F-4D97-AF65-F5344CB8AC3E}">
        <p14:creationId xmlns:p14="http://schemas.microsoft.com/office/powerpoint/2010/main" val="67783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Checklisten im Handbuch </a:t>
            </a:r>
            <a:r>
              <a:rPr lang="de-DE" sz="1800" dirty="0" smtClean="0"/>
              <a:t>(S. 14ff.) </a:t>
            </a:r>
            <a:endParaRPr lang="de-DE" dirty="0"/>
          </a:p>
        </p:txBody>
      </p:sp>
      <p:sp>
        <p:nvSpPr>
          <p:cNvPr id="3" name="Inhaltsplatzhalter 2"/>
          <p:cNvSpPr>
            <a:spLocks noGrp="1"/>
          </p:cNvSpPr>
          <p:nvPr>
            <p:ph idx="1"/>
          </p:nvPr>
        </p:nvSpPr>
        <p:spPr/>
        <p:txBody>
          <a:bodyPr/>
          <a:lstStyle/>
          <a:p>
            <a:endParaRPr lang="de-DE" dirty="0"/>
          </a:p>
        </p:txBody>
      </p:sp>
      <p:pic>
        <p:nvPicPr>
          <p:cNvPr id="4" name="Grafik 3"/>
          <p:cNvPicPr>
            <a:picLocks noChangeAspect="1"/>
          </p:cNvPicPr>
          <p:nvPr/>
        </p:nvPicPr>
        <p:blipFill>
          <a:blip r:embed="rId2"/>
          <a:stretch>
            <a:fillRect/>
          </a:stretch>
        </p:blipFill>
        <p:spPr>
          <a:xfrm>
            <a:off x="2244989" y="1772816"/>
            <a:ext cx="4654022" cy="3777283"/>
          </a:xfrm>
          <a:prstGeom prst="rect">
            <a:avLst/>
          </a:prstGeom>
        </p:spPr>
      </p:pic>
    </p:spTree>
    <p:extLst>
      <p:ext uri="{BB962C8B-B14F-4D97-AF65-F5344CB8AC3E}">
        <p14:creationId xmlns:p14="http://schemas.microsoft.com/office/powerpoint/2010/main" val="30962809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NEU: Medizinische Grundversorgung durch Malteser</a:t>
            </a:r>
            <a:endParaRPr lang="de-DE" dirty="0"/>
          </a:p>
        </p:txBody>
      </p:sp>
      <p:sp>
        <p:nvSpPr>
          <p:cNvPr id="3" name="Inhaltsplatzhalter 2"/>
          <p:cNvSpPr>
            <a:spLocks noGrp="1"/>
          </p:cNvSpPr>
          <p:nvPr>
            <p:ph idx="1"/>
          </p:nvPr>
        </p:nvSpPr>
        <p:spPr/>
        <p:txBody>
          <a:bodyPr>
            <a:normAutofit fontScale="92500"/>
          </a:bodyPr>
          <a:lstStyle/>
          <a:p>
            <a:r>
              <a:rPr lang="de-DE" dirty="0" smtClean="0"/>
              <a:t>Kooperation mit der Erzdiözese Freiburg und den Maltesern Freiburg</a:t>
            </a:r>
          </a:p>
          <a:p>
            <a:r>
              <a:rPr lang="de-DE" dirty="0" smtClean="0"/>
              <a:t>In einer Schule neben dem Vatikan</a:t>
            </a:r>
          </a:p>
          <a:p>
            <a:r>
              <a:rPr lang="de-DE" dirty="0" smtClean="0"/>
              <a:t>Medizinische Grundversorgung (erste Einschätzung, Rezeptstellung, Weitervermittlung)</a:t>
            </a:r>
          </a:p>
          <a:p>
            <a:r>
              <a:rPr lang="de-DE" dirty="0" smtClean="0"/>
              <a:t>Feste Öffnungszeiten während der Wallfahrtstage</a:t>
            </a:r>
          </a:p>
          <a:p>
            <a:pPr marL="0" indent="0">
              <a:buNone/>
            </a:pPr>
            <a:r>
              <a:rPr lang="de-DE" dirty="0" smtClean="0"/>
              <a:t> – </a:t>
            </a:r>
            <a:r>
              <a:rPr lang="de-DE" dirty="0" smtClean="0"/>
              <a:t>9 bis 21 Uhr </a:t>
            </a:r>
          </a:p>
          <a:p>
            <a:r>
              <a:rPr lang="de-DE" dirty="0" smtClean="0"/>
              <a:t>Bitte nur die betreffende Person + ein*e Betreuer*in</a:t>
            </a:r>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392" y="4797152"/>
            <a:ext cx="923945" cy="1861430"/>
          </a:xfrm>
          <a:prstGeom prst="rect">
            <a:avLst/>
          </a:prstGeom>
        </p:spPr>
      </p:pic>
    </p:spTree>
    <p:extLst>
      <p:ext uri="{BB962C8B-B14F-4D97-AF65-F5344CB8AC3E}">
        <p14:creationId xmlns:p14="http://schemas.microsoft.com/office/powerpoint/2010/main" val="3379261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Notfallmeldezettel italienisch- deutsch </a:t>
            </a:r>
            <a:r>
              <a:rPr lang="de-DE" sz="1600" dirty="0" smtClean="0"/>
              <a:t>(Notfallhandbuch S. 51)</a:t>
            </a:r>
            <a:endParaRPr lang="de-DE" dirty="0"/>
          </a:p>
        </p:txBody>
      </p:sp>
      <p:pic>
        <p:nvPicPr>
          <p:cNvPr id="4" name="Grafik 3"/>
          <p:cNvPicPr>
            <a:picLocks noChangeAspect="1"/>
          </p:cNvPicPr>
          <p:nvPr/>
        </p:nvPicPr>
        <p:blipFill>
          <a:blip r:embed="rId2"/>
          <a:stretch>
            <a:fillRect/>
          </a:stretch>
        </p:blipFill>
        <p:spPr>
          <a:xfrm>
            <a:off x="2627784" y="1417638"/>
            <a:ext cx="4045617" cy="5010572"/>
          </a:xfrm>
          <a:prstGeom prst="rect">
            <a:avLst/>
          </a:prstGeom>
        </p:spPr>
      </p:pic>
    </p:spTree>
    <p:extLst>
      <p:ext uri="{BB962C8B-B14F-4D97-AF65-F5344CB8AC3E}">
        <p14:creationId xmlns:p14="http://schemas.microsoft.com/office/powerpoint/2010/main" val="36687085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Notfalldokumentation </a:t>
            </a:r>
            <a:r>
              <a:rPr lang="de-DE" sz="1800" dirty="0"/>
              <a:t>(Notfallhandbuch S. </a:t>
            </a:r>
            <a:r>
              <a:rPr lang="de-DE" sz="1800" dirty="0" smtClean="0"/>
              <a:t>69ff.)</a:t>
            </a:r>
            <a:endParaRPr lang="de-DE" sz="1800" dirty="0"/>
          </a:p>
        </p:txBody>
      </p:sp>
      <p:sp>
        <p:nvSpPr>
          <p:cNvPr id="3" name="Inhaltsplatzhalter 2"/>
          <p:cNvSpPr>
            <a:spLocks noGrp="1"/>
          </p:cNvSpPr>
          <p:nvPr>
            <p:ph idx="1"/>
          </p:nvPr>
        </p:nvSpPr>
        <p:spPr/>
        <p:txBody>
          <a:bodyPr/>
          <a:lstStyle/>
          <a:p>
            <a:endParaRPr lang="de-DE"/>
          </a:p>
        </p:txBody>
      </p:sp>
      <p:pic>
        <p:nvPicPr>
          <p:cNvPr id="4" name="Grafik 3"/>
          <p:cNvPicPr>
            <a:picLocks noChangeAspect="1"/>
          </p:cNvPicPr>
          <p:nvPr/>
        </p:nvPicPr>
        <p:blipFill>
          <a:blip r:embed="rId2"/>
          <a:stretch>
            <a:fillRect/>
          </a:stretch>
        </p:blipFill>
        <p:spPr>
          <a:xfrm>
            <a:off x="2412605" y="1219576"/>
            <a:ext cx="4318790" cy="5287210"/>
          </a:xfrm>
          <a:prstGeom prst="rect">
            <a:avLst/>
          </a:prstGeom>
        </p:spPr>
      </p:pic>
    </p:spTree>
    <p:extLst>
      <p:ext uri="{BB962C8B-B14F-4D97-AF65-F5344CB8AC3E}">
        <p14:creationId xmlns:p14="http://schemas.microsoft.com/office/powerpoint/2010/main" val="2717948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Großveranstaltungen: Papstaudienz auf dem Petersplatz</a:t>
            </a:r>
            <a:endParaRPr lang="de-DE" dirty="0"/>
          </a:p>
        </p:txBody>
      </p:sp>
      <p:sp>
        <p:nvSpPr>
          <p:cNvPr id="3" name="Inhaltsplatzhalter 2"/>
          <p:cNvSpPr>
            <a:spLocks noGrp="1"/>
          </p:cNvSpPr>
          <p:nvPr>
            <p:ph idx="1"/>
          </p:nvPr>
        </p:nvSpPr>
        <p:spPr/>
        <p:txBody>
          <a:bodyPr>
            <a:normAutofit fontScale="70000" lnSpcReduction="20000"/>
          </a:bodyPr>
          <a:lstStyle/>
          <a:p>
            <a:r>
              <a:rPr lang="de-DE" dirty="0" smtClean="0"/>
              <a:t>Genauer Termin ist leider noch nicht bestätigt. </a:t>
            </a:r>
          </a:p>
          <a:p>
            <a:r>
              <a:rPr lang="de-DE" dirty="0" smtClean="0"/>
              <a:t>Verantwortlich für das Sicherheitskonzept: vatikanische und italienische Behörden </a:t>
            </a:r>
          </a:p>
          <a:p>
            <a:r>
              <a:rPr lang="de-DE" dirty="0" smtClean="0"/>
              <a:t>Mit langer Wartezeit ist zu rechnen. Sicherheitskontrollen werden durchgeführt. </a:t>
            </a:r>
          </a:p>
          <a:p>
            <a:pPr lvl="1"/>
            <a:r>
              <a:rPr lang="de-DE" u="sng" dirty="0" smtClean="0"/>
              <a:t>Keine</a:t>
            </a:r>
            <a:r>
              <a:rPr lang="de-DE" dirty="0" smtClean="0"/>
              <a:t> Glas- und Metallflaschen, Taschenmesser, Koffer usw. </a:t>
            </a:r>
          </a:p>
          <a:p>
            <a:pPr lvl="1"/>
            <a:r>
              <a:rPr lang="de-DE" dirty="0" smtClean="0"/>
              <a:t>Pilgerzeichen (noch unklar) sollte sichtbar getragen werden.</a:t>
            </a:r>
          </a:p>
          <a:p>
            <a:pPr lvl="1"/>
            <a:r>
              <a:rPr lang="de-DE" dirty="0" smtClean="0"/>
              <a:t>Hitze ist bei langer Wartezeit besonders zu beachten.  </a:t>
            </a:r>
          </a:p>
          <a:p>
            <a:r>
              <a:rPr lang="de-DE" dirty="0" smtClean="0"/>
              <a:t>Treffpunkt bei möglichem „Verlieren“ eines TNs vorab vereinbaren, über Rückweg zum Hotel informieren </a:t>
            </a:r>
          </a:p>
          <a:p>
            <a:r>
              <a:rPr lang="de-DE" dirty="0" smtClean="0"/>
              <a:t>Toiletten: können nach Ankunft des Papstes gegebenenfalls nicht mehr besucht werden.</a:t>
            </a:r>
          </a:p>
          <a:p>
            <a:r>
              <a:rPr lang="de-DE" dirty="0" smtClean="0"/>
              <a:t>Im medizinischen Notfall: Betreuung durch Sanitäter des Vatikans </a:t>
            </a:r>
            <a:endParaRPr lang="de-DE"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5653710"/>
            <a:ext cx="2043336" cy="972246"/>
          </a:xfrm>
          <a:prstGeom prst="rect">
            <a:avLst/>
          </a:prstGeom>
        </p:spPr>
      </p:pic>
    </p:spTree>
    <p:extLst>
      <p:ext uri="{BB962C8B-B14F-4D97-AF65-F5344CB8AC3E}">
        <p14:creationId xmlns:p14="http://schemas.microsoft.com/office/powerpoint/2010/main" val="40478364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499176" cy="1426170"/>
          </a:xfrm>
        </p:spPr>
        <p:txBody>
          <a:bodyPr>
            <a:normAutofit fontScale="90000"/>
          </a:bodyPr>
          <a:lstStyle/>
          <a:p>
            <a:r>
              <a:rPr lang="de-DE" dirty="0" smtClean="0"/>
              <a:t>Großveranstaltungen: Diözesane Gottesdienste in St. Paul vor den Mauern</a:t>
            </a:r>
            <a:endParaRPr lang="de-DE" dirty="0"/>
          </a:p>
        </p:txBody>
      </p:sp>
      <p:sp>
        <p:nvSpPr>
          <p:cNvPr id="3" name="Inhaltsplatzhalter 2"/>
          <p:cNvSpPr>
            <a:spLocks noGrp="1"/>
          </p:cNvSpPr>
          <p:nvPr>
            <p:ph idx="1"/>
          </p:nvPr>
        </p:nvSpPr>
        <p:spPr>
          <a:xfrm>
            <a:off x="457200" y="1844824"/>
            <a:ext cx="8229600" cy="4525963"/>
          </a:xfrm>
        </p:spPr>
        <p:txBody>
          <a:bodyPr>
            <a:normAutofit fontScale="70000" lnSpcReduction="20000"/>
          </a:bodyPr>
          <a:lstStyle/>
          <a:p>
            <a:r>
              <a:rPr lang="de-DE" dirty="0" smtClean="0"/>
              <a:t>Termine: Montag am frühen Abend, Donnerstag am Vormittag</a:t>
            </a:r>
          </a:p>
          <a:p>
            <a:r>
              <a:rPr lang="de-DE" dirty="0"/>
              <a:t>Mit langer Wartezeit ist zu rechnen. Sicherheitskontrollen werden durchgeführt. </a:t>
            </a:r>
          </a:p>
          <a:p>
            <a:pPr lvl="1"/>
            <a:r>
              <a:rPr lang="de-DE" u="sng" dirty="0"/>
              <a:t>Keine</a:t>
            </a:r>
            <a:r>
              <a:rPr lang="de-DE" dirty="0"/>
              <a:t> Glas- und Metallflaschen, Taschenmesser, Koffer usw. </a:t>
            </a:r>
          </a:p>
          <a:p>
            <a:pPr lvl="1"/>
            <a:r>
              <a:rPr lang="de-DE" dirty="0" smtClean="0"/>
              <a:t>Hitze </a:t>
            </a:r>
            <a:r>
              <a:rPr lang="de-DE" dirty="0"/>
              <a:t>ist bei langer Wartezeit besonders zu beachten.  </a:t>
            </a:r>
            <a:endParaRPr lang="de-DE" dirty="0" smtClean="0"/>
          </a:p>
          <a:p>
            <a:pPr lvl="1"/>
            <a:r>
              <a:rPr lang="de-DE" dirty="0" smtClean="0"/>
              <a:t>Auf angemessene Kleidung achten (generell in allen Kirchen, d.h. Schultern und Bauch bedeckt, mind. knielange Hose -&gt; evtl. Tuch mitführen). </a:t>
            </a:r>
          </a:p>
          <a:p>
            <a:r>
              <a:rPr lang="de-DE" dirty="0" smtClean="0"/>
              <a:t>Ordner weisen von der Metrostation zur Kirche; in der Kirche weisen Ordner den Gruppen ihre Plätze zu </a:t>
            </a:r>
          </a:p>
          <a:p>
            <a:r>
              <a:rPr lang="de-DE" dirty="0"/>
              <a:t>c</a:t>
            </a:r>
            <a:r>
              <a:rPr lang="de-DE" dirty="0" smtClean="0"/>
              <a:t>a. 30 Minuten vor Beginn der Gottesdienste startet das Vorprogramm mit Sicherheitseinweisung (z.B. Fluchtwege)  </a:t>
            </a:r>
          </a:p>
          <a:p>
            <a:r>
              <a:rPr lang="de-DE" dirty="0"/>
              <a:t>Treffpunkt bei möglichem „Verlieren“ eines TNs vorab vereinbaren, über Rückweg zum Hotel informieren </a:t>
            </a:r>
            <a:endParaRPr lang="de-DE" dirty="0" smtClean="0"/>
          </a:p>
          <a:p>
            <a:r>
              <a:rPr lang="de-DE" dirty="0" smtClean="0"/>
              <a:t>Im medizinischen Notfall: Betreuung durch Malteser </a:t>
            </a:r>
            <a:endParaRPr lang="de-DE" dirty="0"/>
          </a:p>
          <a:p>
            <a:endParaRPr lang="de-DE" dirty="0"/>
          </a:p>
          <a:p>
            <a:endParaRPr lang="de-DE" dirty="0" smtClean="0"/>
          </a:p>
          <a:p>
            <a:endParaRPr lang="de-DE"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5517232"/>
            <a:ext cx="1810544" cy="1166457"/>
          </a:xfrm>
          <a:prstGeom prst="rect">
            <a:avLst/>
          </a:prstGeom>
        </p:spPr>
      </p:pic>
    </p:spTree>
    <p:extLst>
      <p:ext uri="{BB962C8B-B14F-4D97-AF65-F5344CB8AC3E}">
        <p14:creationId xmlns:p14="http://schemas.microsoft.com/office/powerpoint/2010/main" val="3672963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Grundlage</a:t>
            </a:r>
            <a:endParaRPr lang="de-DE" dirty="0"/>
          </a:p>
        </p:txBody>
      </p:sp>
      <p:sp>
        <p:nvSpPr>
          <p:cNvPr id="5" name="Inhaltsplatzhalter 4"/>
          <p:cNvSpPr>
            <a:spLocks noGrp="1"/>
          </p:cNvSpPr>
          <p:nvPr>
            <p:ph idx="1"/>
          </p:nvPr>
        </p:nvSpPr>
        <p:spPr>
          <a:xfrm>
            <a:off x="457200" y="1417638"/>
            <a:ext cx="8229600" cy="1939354"/>
          </a:xfrm>
        </p:spPr>
        <p:txBody>
          <a:bodyPr>
            <a:normAutofit fontScale="85000" lnSpcReduction="20000"/>
          </a:bodyPr>
          <a:lstStyle/>
          <a:p>
            <a:r>
              <a:rPr lang="de-DE" dirty="0" smtClean="0"/>
              <a:t>Notfallhandbuch des BKDJ/BJA der Diözese (2018).</a:t>
            </a:r>
          </a:p>
          <a:p>
            <a:r>
              <a:rPr lang="de-DE" dirty="0" smtClean="0"/>
              <a:t>Handbuch und Register sind in vielen Pfarrämtern und kirchlichen Amtsstellen vorhanden</a:t>
            </a:r>
            <a:r>
              <a:rPr lang="de-DE" dirty="0"/>
              <a:t> </a:t>
            </a:r>
            <a:r>
              <a:rPr lang="de-DE" dirty="0" smtClean="0"/>
              <a:t>oder online: </a:t>
            </a:r>
            <a:r>
              <a:rPr lang="de-DE" dirty="0">
                <a:hlinkClick r:id="rId3"/>
              </a:rPr>
              <a:t>https://</a:t>
            </a:r>
            <a:r>
              <a:rPr lang="de-DE" dirty="0" smtClean="0">
                <a:hlinkClick r:id="rId3"/>
              </a:rPr>
              <a:t>www.bdkj.info/service/notfallmanagement</a:t>
            </a:r>
            <a:endParaRPr lang="de-DE" dirty="0" smtClean="0"/>
          </a:p>
          <a:p>
            <a:pPr marL="0" indent="0">
              <a:buNone/>
            </a:pPr>
            <a:r>
              <a:rPr lang="de-DE" dirty="0" smtClean="0">
                <a:sym typeface="Wingdings" panose="05000000000000000000" pitchFamily="2" charset="2"/>
              </a:rPr>
              <a:t> Checklisten beachten!</a:t>
            </a:r>
            <a:endParaRPr lang="de-DE" dirty="0" smtClean="0"/>
          </a:p>
          <a:p>
            <a:pPr marL="0" indent="0">
              <a:buNone/>
            </a:pPr>
            <a:endParaRPr lang="de-DE" dirty="0"/>
          </a:p>
        </p:txBody>
      </p:sp>
      <p:pic>
        <p:nvPicPr>
          <p:cNvPr id="6" name="Grafik 5"/>
          <p:cNvPicPr>
            <a:picLocks noChangeAspect="1"/>
          </p:cNvPicPr>
          <p:nvPr/>
        </p:nvPicPr>
        <p:blipFill>
          <a:blip r:embed="rId4"/>
          <a:stretch>
            <a:fillRect/>
          </a:stretch>
        </p:blipFill>
        <p:spPr>
          <a:xfrm>
            <a:off x="2123728" y="3356992"/>
            <a:ext cx="4771565" cy="2682560"/>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4964" y="5013176"/>
            <a:ext cx="1724111" cy="1728988"/>
          </a:xfrm>
          <a:prstGeom prst="rect">
            <a:avLst/>
          </a:prstGeom>
        </p:spPr>
      </p:pic>
    </p:spTree>
    <p:extLst>
      <p:ext uri="{BB962C8B-B14F-4D97-AF65-F5344CB8AC3E}">
        <p14:creationId xmlns:p14="http://schemas.microsoft.com/office/powerpoint/2010/main" val="28097947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endParaRPr lang="de-DE"/>
          </a:p>
        </p:txBody>
      </p:sp>
      <p:pic>
        <p:nvPicPr>
          <p:cNvPr id="4" name="Grafik 3"/>
          <p:cNvPicPr>
            <a:picLocks noChangeAspect="1"/>
          </p:cNvPicPr>
          <p:nvPr/>
        </p:nvPicPr>
        <p:blipFill>
          <a:blip r:embed="rId2"/>
          <a:stretch>
            <a:fillRect/>
          </a:stretch>
        </p:blipFill>
        <p:spPr>
          <a:xfrm>
            <a:off x="492224" y="1844824"/>
            <a:ext cx="8194576" cy="3826172"/>
          </a:xfrm>
          <a:prstGeom prst="rect">
            <a:avLst/>
          </a:prstGeom>
        </p:spPr>
      </p:pic>
    </p:spTree>
    <p:extLst>
      <p:ext uri="{BB962C8B-B14F-4D97-AF65-F5344CB8AC3E}">
        <p14:creationId xmlns:p14="http://schemas.microsoft.com/office/powerpoint/2010/main" val="711878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Allgemeine Hinweise: Aufsichtspflicht </a:t>
            </a:r>
            <a:endParaRPr lang="de-DE" dirty="0"/>
          </a:p>
        </p:txBody>
      </p:sp>
      <p:sp>
        <p:nvSpPr>
          <p:cNvPr id="3" name="Inhaltsplatzhalter 2"/>
          <p:cNvSpPr>
            <a:spLocks noGrp="1"/>
          </p:cNvSpPr>
          <p:nvPr>
            <p:ph idx="1"/>
          </p:nvPr>
        </p:nvSpPr>
        <p:spPr/>
        <p:txBody>
          <a:bodyPr>
            <a:normAutofit fontScale="85000" lnSpcReduction="10000"/>
          </a:bodyPr>
          <a:lstStyle/>
          <a:p>
            <a:r>
              <a:rPr lang="de-DE" dirty="0" smtClean="0"/>
              <a:t>Die Aufsichtspflicht wird von den Eltern der minderjährigen TN auf die Betreuer*innen übertragen. </a:t>
            </a:r>
          </a:p>
          <a:p>
            <a:r>
              <a:rPr lang="de-DE" dirty="0" smtClean="0"/>
              <a:t>Die Betreuer*innen </a:t>
            </a:r>
            <a:r>
              <a:rPr lang="de-DE" dirty="0"/>
              <a:t>haben die </a:t>
            </a:r>
            <a:r>
              <a:rPr lang="de-DE" dirty="0" smtClean="0"/>
              <a:t>Pflicht zu sorgen</a:t>
            </a:r>
          </a:p>
          <a:p>
            <a:pPr lvl="1"/>
            <a:r>
              <a:rPr lang="de-DE" dirty="0" smtClean="0"/>
              <a:t>für </a:t>
            </a:r>
            <a:r>
              <a:rPr lang="de-DE" dirty="0"/>
              <a:t>den Schutz vor schädlichem Einfluss der ihnen anvertrauten </a:t>
            </a:r>
            <a:r>
              <a:rPr lang="de-DE" dirty="0" smtClean="0"/>
              <a:t>Personen,</a:t>
            </a:r>
          </a:p>
          <a:p>
            <a:pPr lvl="1"/>
            <a:r>
              <a:rPr lang="de-DE" dirty="0" smtClean="0"/>
              <a:t>für </a:t>
            </a:r>
            <a:r>
              <a:rPr lang="de-DE" dirty="0"/>
              <a:t>den Schutz des Körpers, der Gesundheit, der Bewegungsfreiheit, der Seele und des Eigentums, </a:t>
            </a:r>
            <a:endParaRPr lang="de-DE" dirty="0" smtClean="0"/>
          </a:p>
          <a:p>
            <a:pPr lvl="1"/>
            <a:r>
              <a:rPr lang="de-DE" dirty="0" smtClean="0"/>
              <a:t>sowie </a:t>
            </a:r>
            <a:r>
              <a:rPr lang="de-DE" dirty="0"/>
              <a:t>den Schutz von außenstehenden Personen vor möglichen Schäden durch Kinder oder Jugendliche</a:t>
            </a:r>
            <a:r>
              <a:rPr lang="de-DE" dirty="0" smtClean="0"/>
              <a:t>.</a:t>
            </a:r>
          </a:p>
          <a:p>
            <a:r>
              <a:rPr lang="de-DE" dirty="0" smtClean="0"/>
              <a:t>Der Grad der notwendigen Betreuung ist abhängig vom Reifegrad des*der Jugendlichen sowie der Gruppendynamik! </a:t>
            </a:r>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188640"/>
            <a:ext cx="2016224" cy="1152853"/>
          </a:xfrm>
          <a:prstGeom prst="rect">
            <a:avLst/>
          </a:prstGeom>
        </p:spPr>
      </p:pic>
    </p:spTree>
    <p:extLst>
      <p:ext uri="{BB962C8B-B14F-4D97-AF65-F5344CB8AC3E}">
        <p14:creationId xmlns:p14="http://schemas.microsoft.com/office/powerpoint/2010/main" val="39615876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Allgemeine Hinweise: Aufsichtspflicht </a:t>
            </a:r>
          </a:p>
        </p:txBody>
      </p:sp>
      <p:sp>
        <p:nvSpPr>
          <p:cNvPr id="3" name="Inhaltsplatzhalter 2"/>
          <p:cNvSpPr>
            <a:spLocks noGrp="1"/>
          </p:cNvSpPr>
          <p:nvPr>
            <p:ph idx="1"/>
          </p:nvPr>
        </p:nvSpPr>
        <p:spPr/>
        <p:txBody>
          <a:bodyPr/>
          <a:lstStyle/>
          <a:p>
            <a:r>
              <a:rPr lang="de-DE" dirty="0" smtClean="0"/>
              <a:t>Zur Dauer:</a:t>
            </a:r>
          </a:p>
          <a:p>
            <a:pPr lvl="1"/>
            <a:r>
              <a:rPr lang="de-DE" dirty="0" smtClean="0"/>
              <a:t>Die Aufsichtspflicht gilt über die gesamte Dauer der Veranstaltung, d.h. von der „Abgabe“ der TN am Abfahrtsort bis zur „Übergabe“ an die Eltern am Ankunftsort. </a:t>
            </a:r>
          </a:p>
          <a:p>
            <a:pPr lvl="1"/>
            <a:r>
              <a:rPr lang="de-DE" dirty="0" smtClean="0"/>
              <a:t>Verspätungen bei der An- und Abreise sollten klar </a:t>
            </a:r>
            <a:r>
              <a:rPr lang="de-DE" smtClean="0"/>
              <a:t>kommuniziert werden. </a:t>
            </a:r>
            <a:endParaRPr lang="de-DE"/>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8" y="4509120"/>
            <a:ext cx="1728192" cy="2106733"/>
          </a:xfrm>
          <a:prstGeom prst="rect">
            <a:avLst/>
          </a:prstGeom>
        </p:spPr>
      </p:pic>
    </p:spTree>
    <p:extLst>
      <p:ext uri="{BB962C8B-B14F-4D97-AF65-F5344CB8AC3E}">
        <p14:creationId xmlns:p14="http://schemas.microsoft.com/office/powerpoint/2010/main" val="33306534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7499176" cy="1143000"/>
          </a:xfrm>
        </p:spPr>
        <p:txBody>
          <a:bodyPr>
            <a:normAutofit fontScale="90000"/>
          </a:bodyPr>
          <a:lstStyle/>
          <a:p>
            <a:r>
              <a:rPr lang="de-DE" dirty="0" smtClean="0"/>
              <a:t>Allgemeine Hinweise: Jugendschutz </a:t>
            </a:r>
            <a:endParaRPr lang="de-DE" dirty="0"/>
          </a:p>
        </p:txBody>
      </p:sp>
      <p:sp>
        <p:nvSpPr>
          <p:cNvPr id="3" name="Inhaltsplatzhalter 2"/>
          <p:cNvSpPr>
            <a:spLocks noGrp="1"/>
          </p:cNvSpPr>
          <p:nvPr>
            <p:ph idx="1"/>
          </p:nvPr>
        </p:nvSpPr>
        <p:spPr/>
        <p:txBody>
          <a:bodyPr/>
          <a:lstStyle/>
          <a:p>
            <a:r>
              <a:rPr lang="de-DE" dirty="0" smtClean="0"/>
              <a:t>In Italien gelten folgende Regelungen:</a:t>
            </a:r>
          </a:p>
          <a:p>
            <a:pPr lvl="1"/>
            <a:r>
              <a:rPr lang="de-DE" dirty="0" smtClean="0"/>
              <a:t>Kein Alkohol unter 18 Jahren</a:t>
            </a:r>
          </a:p>
          <a:p>
            <a:pPr lvl="2"/>
            <a:r>
              <a:rPr lang="de-DE" dirty="0" smtClean="0"/>
              <a:t>Öffentlicher Konsum von Alkohol zwischen 22 und 7 Uhr generell verboten</a:t>
            </a:r>
          </a:p>
          <a:p>
            <a:pPr lvl="1"/>
            <a:r>
              <a:rPr lang="de-DE" dirty="0" smtClean="0"/>
              <a:t>Kein Tabak unter 18 Jahren</a:t>
            </a:r>
          </a:p>
          <a:p>
            <a:pPr lvl="1"/>
            <a:r>
              <a:rPr lang="de-DE" dirty="0" smtClean="0"/>
              <a:t>Sämtliche andere Drogen sind verboten. </a:t>
            </a:r>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7362" y="3306244"/>
            <a:ext cx="1058027" cy="3149156"/>
          </a:xfrm>
          <a:prstGeom prst="rect">
            <a:avLst/>
          </a:prstGeom>
        </p:spPr>
      </p:pic>
    </p:spTree>
    <p:extLst>
      <p:ext uri="{BB962C8B-B14F-4D97-AF65-F5344CB8AC3E}">
        <p14:creationId xmlns:p14="http://schemas.microsoft.com/office/powerpoint/2010/main" val="11229410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Allgemeine Hinweise: Datenschutz </a:t>
            </a:r>
            <a:endParaRPr lang="de-DE" dirty="0"/>
          </a:p>
        </p:txBody>
      </p:sp>
      <p:sp>
        <p:nvSpPr>
          <p:cNvPr id="3" name="Inhaltsplatzhalter 2"/>
          <p:cNvSpPr>
            <a:spLocks noGrp="1"/>
          </p:cNvSpPr>
          <p:nvPr>
            <p:ph idx="1"/>
          </p:nvPr>
        </p:nvSpPr>
        <p:spPr/>
        <p:txBody>
          <a:bodyPr>
            <a:normAutofit/>
          </a:bodyPr>
          <a:lstStyle/>
          <a:p>
            <a:r>
              <a:rPr lang="de-DE" dirty="0" smtClean="0"/>
              <a:t>Vor allem relevant: Recht </a:t>
            </a:r>
            <a:r>
              <a:rPr lang="de-DE" dirty="0"/>
              <a:t>am eigenen Bild</a:t>
            </a:r>
          </a:p>
          <a:p>
            <a:pPr lvl="1"/>
            <a:r>
              <a:rPr lang="de-DE" dirty="0"/>
              <a:t>Vor der Verwendung und Veröffentlichung von Bildern, </a:t>
            </a:r>
            <a:r>
              <a:rPr lang="de-DE" dirty="0" smtClean="0"/>
              <a:t>Videos </a:t>
            </a:r>
            <a:r>
              <a:rPr lang="de-DE" dirty="0"/>
              <a:t>usw. muss eine </a:t>
            </a:r>
            <a:r>
              <a:rPr lang="de-DE" dirty="0" smtClean="0"/>
              <a:t>Einwilligung </a:t>
            </a:r>
            <a:r>
              <a:rPr lang="de-DE" dirty="0"/>
              <a:t>der Person </a:t>
            </a:r>
            <a:r>
              <a:rPr lang="de-DE" dirty="0" smtClean="0"/>
              <a:t>erfolgen -&gt; wurde bei der Anmeldung erfragt</a:t>
            </a:r>
            <a:endParaRPr lang="de-DE" dirty="0"/>
          </a:p>
          <a:p>
            <a:pPr lvl="1"/>
            <a:r>
              <a:rPr lang="de-DE" dirty="0" smtClean="0"/>
              <a:t>Verantwortungsvoller </a:t>
            </a:r>
            <a:r>
              <a:rPr lang="de-DE" dirty="0"/>
              <a:t>Umgang beim </a:t>
            </a:r>
            <a:r>
              <a:rPr lang="de-DE" dirty="0" smtClean="0"/>
              <a:t>Posten von Bildern, besonders auf </a:t>
            </a:r>
            <a:r>
              <a:rPr lang="de-DE" dirty="0" err="1" smtClean="0"/>
              <a:t>Social</a:t>
            </a:r>
            <a:r>
              <a:rPr lang="de-DE" dirty="0" smtClean="0"/>
              <a:t> Media  </a:t>
            </a:r>
            <a:endParaRPr lang="de-DE" dirty="0"/>
          </a:p>
          <a:p>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2392" y="4699705"/>
            <a:ext cx="5179216" cy="1426458"/>
          </a:xfrm>
          <a:prstGeom prst="rect">
            <a:avLst/>
          </a:prstGeom>
        </p:spPr>
      </p:pic>
    </p:spTree>
    <p:extLst>
      <p:ext uri="{BB962C8B-B14F-4D97-AF65-F5344CB8AC3E}">
        <p14:creationId xmlns:p14="http://schemas.microsoft.com/office/powerpoint/2010/main" val="2448759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Allgemeine Hinweise: Datenschutz </a:t>
            </a:r>
            <a:endParaRPr lang="de-DE" dirty="0"/>
          </a:p>
        </p:txBody>
      </p:sp>
      <p:sp>
        <p:nvSpPr>
          <p:cNvPr id="3" name="Inhaltsplatzhalter 2"/>
          <p:cNvSpPr>
            <a:spLocks noGrp="1"/>
          </p:cNvSpPr>
          <p:nvPr>
            <p:ph idx="1"/>
          </p:nvPr>
        </p:nvSpPr>
        <p:spPr/>
        <p:txBody>
          <a:bodyPr>
            <a:normAutofit/>
          </a:bodyPr>
          <a:lstStyle/>
          <a:p>
            <a:r>
              <a:rPr lang="de-DE" dirty="0" smtClean="0"/>
              <a:t>Listen mit TN-Daten müssen besonders vor Diebstahl geschützt werden. </a:t>
            </a:r>
          </a:p>
          <a:p>
            <a:r>
              <a:rPr lang="de-DE" dirty="0" smtClean="0"/>
              <a:t>Sämtliche TN-Daten, insbesondere sensible Daten (z.B. Medikation), müssen nach Abschluss der Wallfahrt datenschutzkonform vernichtet werden.</a:t>
            </a:r>
          </a:p>
          <a:p>
            <a:r>
              <a:rPr lang="de-DE" dirty="0" smtClean="0"/>
              <a:t>Allein der*die Gemeindeverantwortliche sollte die TN-Liste bis zur Beantragung der Zuschüsse datenschutzkonform speichern. </a:t>
            </a:r>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4797152"/>
            <a:ext cx="862586" cy="1639827"/>
          </a:xfrm>
          <a:prstGeom prst="rect">
            <a:avLst/>
          </a:prstGeom>
        </p:spPr>
      </p:pic>
    </p:spTree>
    <p:extLst>
      <p:ext uri="{BB962C8B-B14F-4D97-AF65-F5344CB8AC3E}">
        <p14:creationId xmlns:p14="http://schemas.microsoft.com/office/powerpoint/2010/main" val="17856130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Allgemeine Hinweise: Prävention &amp; Kindeswohl</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Es gilt die Präventionsordnung der Diözese Rottenburg-Stuttgart.</a:t>
            </a:r>
          </a:p>
          <a:p>
            <a:r>
              <a:rPr lang="de-DE" dirty="0" smtClean="0"/>
              <a:t>Folgende Voraussetzungen sind von allen Betreuer*innen und Gruppenleiter*innen zu erfüllen:</a:t>
            </a:r>
          </a:p>
          <a:p>
            <a:pPr lvl="1"/>
            <a:r>
              <a:rPr lang="de-DE" dirty="0" smtClean="0"/>
              <a:t>Vorlage eines erweiterten Führungszeugnisses</a:t>
            </a:r>
          </a:p>
          <a:p>
            <a:pPr lvl="1"/>
            <a:r>
              <a:rPr lang="de-DE" dirty="0" smtClean="0"/>
              <a:t>Unterzeichnung der Selbstauskunftserklärung und des Verhaltenskodex</a:t>
            </a:r>
          </a:p>
          <a:p>
            <a:pPr lvl="1"/>
            <a:r>
              <a:rPr lang="de-DE" dirty="0" smtClean="0"/>
              <a:t>Teilnahme an einer A2-Kindeswohlschulung (3-stündig) </a:t>
            </a:r>
          </a:p>
          <a:p>
            <a:r>
              <a:rPr lang="de-DE" dirty="0" smtClean="0"/>
              <a:t>Die Überprüfung der Voraussetzungen liegt in der Verantwortung der Kirchengemeinden. </a:t>
            </a:r>
            <a:endParaRPr lang="de-DE" dirty="0"/>
          </a:p>
        </p:txBody>
      </p:sp>
      <p:sp>
        <p:nvSpPr>
          <p:cNvPr id="4" name="Abgerundetes Rechteck 3"/>
          <p:cNvSpPr/>
          <p:nvPr/>
        </p:nvSpPr>
        <p:spPr>
          <a:xfrm>
            <a:off x="1331640" y="2243001"/>
            <a:ext cx="6480720" cy="3240360"/>
          </a:xfrm>
          <a:prstGeom prst="roundRect">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Wichtig: Diese Maßnahmen dienen nicht der Schikane oder des Generalverdachts, sondern dem wichtigen Anliegen, dass alle jugendlichen und erwachsenen TN die Wallfahrt sicher und respektvoll erleben können. </a:t>
            </a:r>
            <a:endParaRPr lang="de-DE" dirty="0">
              <a:solidFill>
                <a:schemeClr val="tx1"/>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1723481"/>
            <a:ext cx="1130810" cy="2139700"/>
          </a:xfrm>
          <a:prstGeom prst="rect">
            <a:avLst/>
          </a:prstGeom>
        </p:spPr>
      </p:pic>
    </p:spTree>
    <p:extLst>
      <p:ext uri="{BB962C8B-B14F-4D97-AF65-F5344CB8AC3E}">
        <p14:creationId xmlns:p14="http://schemas.microsoft.com/office/powerpoint/2010/main" val="4683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Allgemeine Hinweise: Das Kinderschutzteam des BJA/BDKJ</a:t>
            </a:r>
            <a:endParaRPr lang="de-DE" dirty="0"/>
          </a:p>
        </p:txBody>
      </p:sp>
      <p:sp>
        <p:nvSpPr>
          <p:cNvPr id="3" name="Inhaltsplatzhalter 2"/>
          <p:cNvSpPr>
            <a:spLocks noGrp="1"/>
          </p:cNvSpPr>
          <p:nvPr>
            <p:ph idx="1"/>
          </p:nvPr>
        </p:nvSpPr>
        <p:spPr/>
        <p:txBody>
          <a:bodyPr/>
          <a:lstStyle/>
          <a:p>
            <a:r>
              <a:rPr lang="de-DE" dirty="0" smtClean="0"/>
              <a:t>Unterstützung und Beratung bei Verdacht auf Kindeswohlgefährdung, psychische Auffälligkeiten, </a:t>
            </a:r>
            <a:r>
              <a:rPr lang="de-DE" smtClean="0"/>
              <a:t>sexualisierte Gewalt usw</a:t>
            </a:r>
            <a:r>
              <a:rPr lang="de-DE" dirty="0" smtClean="0"/>
              <a:t>.</a:t>
            </a:r>
          </a:p>
          <a:p>
            <a:r>
              <a:rPr lang="de-DE" dirty="0" smtClean="0"/>
              <a:t>Speziell ausgebildete Fachkräfte des BJA/BDKJ </a:t>
            </a:r>
          </a:p>
          <a:p>
            <a:r>
              <a:rPr lang="de-DE" dirty="0" smtClean="0"/>
              <a:t>Beratungstelefon (in den Ferien) täglich von 8-20 Uhr: </a:t>
            </a:r>
            <a:r>
              <a:rPr lang="de-DE" b="1" dirty="0"/>
              <a:t>0151 53 78 14 </a:t>
            </a:r>
            <a:r>
              <a:rPr lang="de-DE" b="1" dirty="0" smtClean="0"/>
              <a:t>14</a:t>
            </a:r>
          </a:p>
          <a:p>
            <a:endParaRPr lang="de-DE" dirty="0" smtClean="0"/>
          </a:p>
          <a:p>
            <a:endParaRPr lang="de-DE" dirty="0"/>
          </a:p>
        </p:txBody>
      </p:sp>
    </p:spTree>
    <p:extLst>
      <p:ext uri="{BB962C8B-B14F-4D97-AF65-F5344CB8AC3E}">
        <p14:creationId xmlns:p14="http://schemas.microsoft.com/office/powerpoint/2010/main" val="1142574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mtClean="0"/>
              <a:t>Allgemeine Hinweise: Das </a:t>
            </a:r>
            <a:r>
              <a:rPr lang="de-DE" dirty="0" smtClean="0"/>
              <a:t>Kinderschutzteam des BJA/BDKJ</a:t>
            </a:r>
            <a:endParaRPr lang="de-DE" dirty="0"/>
          </a:p>
        </p:txBody>
      </p:sp>
      <p:sp>
        <p:nvSpPr>
          <p:cNvPr id="3" name="Inhaltsplatzhalter 2"/>
          <p:cNvSpPr>
            <a:spLocks noGrp="1"/>
          </p:cNvSpPr>
          <p:nvPr>
            <p:ph idx="1"/>
          </p:nvPr>
        </p:nvSpPr>
        <p:spPr/>
        <p:txBody>
          <a:bodyPr/>
          <a:lstStyle/>
          <a:p>
            <a:r>
              <a:rPr lang="de-DE" dirty="0" smtClean="0"/>
              <a:t>Ausführliche Handlungsempfehlung online unter: </a:t>
            </a:r>
            <a:r>
              <a:rPr lang="de-DE" dirty="0" smtClean="0">
                <a:hlinkClick r:id="rId2"/>
              </a:rPr>
              <a:t>https</a:t>
            </a:r>
            <a:r>
              <a:rPr lang="de-DE" dirty="0">
                <a:hlinkClick r:id="rId2"/>
              </a:rPr>
              <a:t>://</a:t>
            </a:r>
            <a:r>
              <a:rPr lang="de-DE" dirty="0" smtClean="0">
                <a:hlinkClick r:id="rId2"/>
              </a:rPr>
              <a:t>www.bdkj.info/ueber-uns/bdkj-dioezesanverband/kinder-und-jugendschutz</a:t>
            </a:r>
            <a:endParaRPr lang="de-DE" dirty="0" smtClean="0"/>
          </a:p>
          <a:p>
            <a:endParaRPr lang="de-DE" dirty="0"/>
          </a:p>
        </p:txBody>
      </p:sp>
      <p:pic>
        <p:nvPicPr>
          <p:cNvPr id="5" name="Grafik 4"/>
          <p:cNvPicPr>
            <a:picLocks noChangeAspect="1"/>
          </p:cNvPicPr>
          <p:nvPr/>
        </p:nvPicPr>
        <p:blipFill>
          <a:blip r:embed="rId3"/>
          <a:stretch>
            <a:fillRect/>
          </a:stretch>
        </p:blipFill>
        <p:spPr>
          <a:xfrm>
            <a:off x="2339752" y="3212976"/>
            <a:ext cx="4467597" cy="3186366"/>
          </a:xfrm>
          <a:prstGeom prst="rect">
            <a:avLst/>
          </a:prstGeom>
        </p:spPr>
      </p:pic>
    </p:spTree>
    <p:extLst>
      <p:ext uri="{BB962C8B-B14F-4D97-AF65-F5344CB8AC3E}">
        <p14:creationId xmlns:p14="http://schemas.microsoft.com/office/powerpoint/2010/main" val="40964340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Materialversand</a:t>
            </a:r>
            <a:endParaRPr lang="de-DE" dirty="0"/>
          </a:p>
        </p:txBody>
      </p:sp>
      <p:sp>
        <p:nvSpPr>
          <p:cNvPr id="3" name="Inhaltsplatzhalter 2"/>
          <p:cNvSpPr>
            <a:spLocks noGrp="1"/>
          </p:cNvSpPr>
          <p:nvPr>
            <p:ph idx="1"/>
          </p:nvPr>
        </p:nvSpPr>
        <p:spPr/>
        <p:txBody>
          <a:bodyPr/>
          <a:lstStyle/>
          <a:p>
            <a:r>
              <a:rPr lang="de-DE" dirty="0" smtClean="0"/>
              <a:t>Gesamte Präsentation</a:t>
            </a:r>
          </a:p>
          <a:p>
            <a:r>
              <a:rPr lang="de-DE" dirty="0" smtClean="0"/>
              <a:t>Notfallhandbuch des BJA / BDKJ</a:t>
            </a:r>
          </a:p>
          <a:p>
            <a:r>
              <a:rPr lang="de-DE" dirty="0" smtClean="0"/>
              <a:t>Notfallmeldezettel deutsch-italienisch </a:t>
            </a:r>
          </a:p>
          <a:p>
            <a:r>
              <a:rPr lang="de-DE" dirty="0" smtClean="0"/>
              <a:t>Tipps für eine Check-Liste als Gruppenleiter*in</a:t>
            </a:r>
          </a:p>
          <a:p>
            <a:pPr marL="0" indent="0">
              <a:buNone/>
            </a:pPr>
            <a:r>
              <a:rPr lang="de-DE" dirty="0" smtClean="0"/>
              <a:t>-&gt; E-Mail an </a:t>
            </a:r>
            <a:r>
              <a:rPr lang="de-DE" dirty="0" smtClean="0">
                <a:hlinkClick r:id="rId2"/>
              </a:rPr>
              <a:t>ministranten@drs.de</a:t>
            </a:r>
            <a:r>
              <a:rPr lang="de-DE" dirty="0" smtClean="0"/>
              <a:t> </a:t>
            </a:r>
            <a:endParaRPr lang="de-DE"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4797152"/>
            <a:ext cx="2559139" cy="1624069"/>
          </a:xfrm>
          <a:prstGeom prst="rect">
            <a:avLst/>
          </a:prstGeom>
        </p:spPr>
      </p:pic>
    </p:spTree>
    <p:extLst>
      <p:ext uri="{BB962C8B-B14F-4D97-AF65-F5344CB8AC3E}">
        <p14:creationId xmlns:p14="http://schemas.microsoft.com/office/powerpoint/2010/main" val="336784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Ablauf</a:t>
            </a:r>
            <a:endParaRPr lang="de-DE" dirty="0"/>
          </a:p>
        </p:txBody>
      </p:sp>
      <p:sp>
        <p:nvSpPr>
          <p:cNvPr id="3" name="Inhaltsplatzhalter 2"/>
          <p:cNvSpPr>
            <a:spLocks noGrp="1"/>
          </p:cNvSpPr>
          <p:nvPr>
            <p:ph idx="1"/>
          </p:nvPr>
        </p:nvSpPr>
        <p:spPr/>
        <p:txBody>
          <a:bodyPr>
            <a:normAutofit fontScale="92500" lnSpcReduction="10000"/>
          </a:bodyPr>
          <a:lstStyle/>
          <a:p>
            <a:pPr marL="514350" indent="-514350">
              <a:buFont typeface="+mj-lt"/>
              <a:buAutoNum type="arabicPeriod"/>
            </a:pPr>
            <a:r>
              <a:rPr lang="de-DE" dirty="0" smtClean="0"/>
              <a:t>Vorbereitende Maßnahmen</a:t>
            </a:r>
          </a:p>
          <a:p>
            <a:pPr marL="514350" indent="-514350">
              <a:buFont typeface="+mj-lt"/>
              <a:buAutoNum type="arabicPeriod"/>
            </a:pPr>
            <a:r>
              <a:rPr lang="de-DE" dirty="0" smtClean="0"/>
              <a:t>An- &amp; Abreise </a:t>
            </a:r>
          </a:p>
          <a:p>
            <a:pPr marL="514350" indent="-514350">
              <a:buFont typeface="+mj-lt"/>
              <a:buAutoNum type="arabicPeriod"/>
            </a:pPr>
            <a:r>
              <a:rPr lang="de-DE" dirty="0" smtClean="0"/>
              <a:t>Infos &amp; Tipps zur Stadt </a:t>
            </a:r>
          </a:p>
          <a:p>
            <a:pPr marL="514350" indent="-514350">
              <a:buFont typeface="+mj-lt"/>
              <a:buAutoNum type="arabicPeriod"/>
            </a:pPr>
            <a:r>
              <a:rPr lang="de-DE" dirty="0" smtClean="0"/>
              <a:t>Kommunikationswege – Meldekette</a:t>
            </a:r>
          </a:p>
          <a:p>
            <a:pPr marL="514350" indent="-514350">
              <a:buFont typeface="+mj-lt"/>
              <a:buAutoNum type="arabicPeriod"/>
            </a:pPr>
            <a:r>
              <a:rPr lang="de-DE" dirty="0" smtClean="0"/>
              <a:t>Tipps zum Verhalten im Notfall</a:t>
            </a:r>
          </a:p>
          <a:p>
            <a:pPr marL="514350" indent="-514350">
              <a:buFont typeface="+mj-lt"/>
              <a:buAutoNum type="arabicPeriod"/>
            </a:pPr>
            <a:r>
              <a:rPr lang="de-DE" dirty="0" smtClean="0"/>
              <a:t>Großveranstaltungen</a:t>
            </a:r>
          </a:p>
          <a:p>
            <a:pPr marL="514350" indent="-514350">
              <a:buFont typeface="+mj-lt"/>
              <a:buAutoNum type="arabicPeriod"/>
            </a:pPr>
            <a:r>
              <a:rPr lang="de-DE" dirty="0"/>
              <a:t>Allgemeine Hinweise: Aufsichtspflicht, </a:t>
            </a:r>
            <a:r>
              <a:rPr lang="de-DE" dirty="0" smtClean="0"/>
              <a:t>Jugend- und Datenschutz, Prävention &amp; Kindeswohl</a:t>
            </a:r>
          </a:p>
          <a:p>
            <a:pPr marL="514350" indent="-514350">
              <a:buFont typeface="+mj-lt"/>
              <a:buAutoNum type="arabicPeriod"/>
            </a:pPr>
            <a:r>
              <a:rPr lang="de-DE" dirty="0" smtClean="0"/>
              <a:t>Zeit für Fragen </a:t>
            </a:r>
          </a:p>
          <a:p>
            <a:endParaRPr lang="de-DE" dirty="0"/>
          </a:p>
          <a:p>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1268760"/>
            <a:ext cx="1694691" cy="2673101"/>
          </a:xfrm>
          <a:prstGeom prst="rect">
            <a:avLst/>
          </a:prstGeom>
        </p:spPr>
      </p:pic>
    </p:spTree>
    <p:extLst>
      <p:ext uri="{BB962C8B-B14F-4D97-AF65-F5344CB8AC3E}">
        <p14:creationId xmlns:p14="http://schemas.microsoft.com/office/powerpoint/2010/main" val="31675149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Zeit für Fragen</a:t>
            </a:r>
            <a:endParaRPr lang="de-DE"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19872" y="1556792"/>
            <a:ext cx="2365601" cy="4055317"/>
          </a:xfrm>
        </p:spPr>
      </p:pic>
    </p:spTree>
    <p:extLst>
      <p:ext uri="{BB962C8B-B14F-4D97-AF65-F5344CB8AC3E}">
        <p14:creationId xmlns:p14="http://schemas.microsoft.com/office/powerpoint/2010/main" val="3460500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Vorbereitende Maßnahmen: Listen und </a:t>
            </a:r>
            <a:r>
              <a:rPr lang="de-DE" dirty="0" smtClean="0"/>
              <a:t>Absprachen</a:t>
            </a:r>
            <a:endParaRPr lang="de-DE" dirty="0"/>
          </a:p>
        </p:txBody>
      </p:sp>
      <p:sp>
        <p:nvSpPr>
          <p:cNvPr id="3" name="Inhaltsplatzhalter 2"/>
          <p:cNvSpPr>
            <a:spLocks noGrp="1"/>
          </p:cNvSpPr>
          <p:nvPr>
            <p:ph idx="1"/>
          </p:nvPr>
        </p:nvSpPr>
        <p:spPr/>
        <p:txBody>
          <a:bodyPr/>
          <a:lstStyle/>
          <a:p>
            <a:r>
              <a:rPr lang="de-DE" dirty="0"/>
              <a:t>Listen mit den TN-Daten checken (Gemeindecenter), gegebenenfalls Rücksprache mit Eltern halten (z.B. bei Medikation) </a:t>
            </a:r>
          </a:p>
          <a:p>
            <a:r>
              <a:rPr lang="de-DE" dirty="0" smtClean="0"/>
              <a:t>Evtl. Notfallumschläge erstellen </a:t>
            </a:r>
            <a:r>
              <a:rPr lang="de-DE" sz="1800" dirty="0" smtClean="0"/>
              <a:t>(S. 38ff.)</a:t>
            </a:r>
          </a:p>
          <a:p>
            <a:endParaRPr lang="de-DE" dirty="0"/>
          </a:p>
        </p:txBody>
      </p:sp>
      <p:pic>
        <p:nvPicPr>
          <p:cNvPr id="4" name="Grafik 3"/>
          <p:cNvPicPr>
            <a:picLocks noChangeAspect="1"/>
          </p:cNvPicPr>
          <p:nvPr/>
        </p:nvPicPr>
        <p:blipFill>
          <a:blip r:embed="rId2"/>
          <a:stretch>
            <a:fillRect/>
          </a:stretch>
        </p:blipFill>
        <p:spPr>
          <a:xfrm>
            <a:off x="755576" y="3789040"/>
            <a:ext cx="2968248" cy="2767211"/>
          </a:xfrm>
          <a:prstGeom prst="rect">
            <a:avLst/>
          </a:prstGeom>
        </p:spPr>
      </p:pic>
      <p:pic>
        <p:nvPicPr>
          <p:cNvPr id="5" name="Grafik 4"/>
          <p:cNvPicPr>
            <a:picLocks noChangeAspect="1"/>
          </p:cNvPicPr>
          <p:nvPr/>
        </p:nvPicPr>
        <p:blipFill>
          <a:blip r:embed="rId3"/>
          <a:stretch>
            <a:fillRect/>
          </a:stretch>
        </p:blipFill>
        <p:spPr>
          <a:xfrm>
            <a:off x="4886942" y="3798257"/>
            <a:ext cx="3069434" cy="2592710"/>
          </a:xfrm>
          <a:prstGeom prst="rect">
            <a:avLst/>
          </a:prstGeom>
        </p:spPr>
      </p:pic>
    </p:spTree>
    <p:extLst>
      <p:ext uri="{BB962C8B-B14F-4D97-AF65-F5344CB8AC3E}">
        <p14:creationId xmlns:p14="http://schemas.microsoft.com/office/powerpoint/2010/main" val="3809583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Vorbereitende Maßnahmen: Listen und Absprachen</a:t>
            </a:r>
          </a:p>
        </p:txBody>
      </p:sp>
      <p:sp>
        <p:nvSpPr>
          <p:cNvPr id="3" name="Inhaltsplatzhalter 2"/>
          <p:cNvSpPr>
            <a:spLocks noGrp="1"/>
          </p:cNvSpPr>
          <p:nvPr>
            <p:ph idx="1"/>
          </p:nvPr>
        </p:nvSpPr>
        <p:spPr/>
        <p:txBody>
          <a:bodyPr>
            <a:normAutofit fontScale="85000" lnSpcReduction="10000"/>
          </a:bodyPr>
          <a:lstStyle/>
          <a:p>
            <a:r>
              <a:rPr lang="de-DE" dirty="0"/>
              <a:t>Absprachen im Betreuer*</a:t>
            </a:r>
            <a:r>
              <a:rPr lang="de-DE" dirty="0" err="1"/>
              <a:t>innenteam</a:t>
            </a:r>
            <a:r>
              <a:rPr lang="de-DE" dirty="0"/>
              <a:t> treffen, z.B. gibt es eine feste Zuordnung von Jugendlichen? Welche Sprachkenntnisse gibt es im Team? Wer kann z.B. bei Arztbesuchen begleiten? Wer hat eine Erste-Hilfe-Ausbildung</a:t>
            </a:r>
            <a:r>
              <a:rPr lang="de-DE"/>
              <a:t>? </a:t>
            </a:r>
            <a:endParaRPr lang="de-DE" dirty="0"/>
          </a:p>
          <a:p>
            <a:r>
              <a:rPr lang="de-DE" dirty="0"/>
              <a:t>Gepäckhinweise geben (z.B. festes Schuhwerk, Sonnenschutz usw.)</a:t>
            </a:r>
          </a:p>
          <a:p>
            <a:r>
              <a:rPr lang="de-DE" dirty="0"/>
              <a:t>Nach Bekanntgabe der Unterkunft: Wege vorbereiten, ÖPNV-Anschluss klären, letzte Abfahrtszeit Metro ermitteln usw. </a:t>
            </a:r>
          </a:p>
          <a:p>
            <a:r>
              <a:rPr lang="de-DE" dirty="0"/>
              <a:t>TN über Kommunikationswege informieren – Handynummer, Messenger usw.</a:t>
            </a:r>
          </a:p>
          <a:p>
            <a:r>
              <a:rPr lang="de-DE" dirty="0"/>
              <a:t>Erste-Hilfe-Set vorbereiten und mitführen</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5220238"/>
            <a:ext cx="2273680" cy="1468631"/>
          </a:xfrm>
          <a:prstGeom prst="rect">
            <a:avLst/>
          </a:prstGeom>
        </p:spPr>
      </p:pic>
    </p:spTree>
    <p:extLst>
      <p:ext uri="{BB962C8B-B14F-4D97-AF65-F5344CB8AC3E}">
        <p14:creationId xmlns:p14="http://schemas.microsoft.com/office/powerpoint/2010/main" val="3751947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Vorbereitende Maßnahmen: Listen und Absprachen</a:t>
            </a:r>
            <a:endParaRPr lang="de-DE" dirty="0"/>
          </a:p>
        </p:txBody>
      </p:sp>
      <p:sp>
        <p:nvSpPr>
          <p:cNvPr id="3" name="Inhaltsplatzhalter 2"/>
          <p:cNvSpPr>
            <a:spLocks noGrp="1"/>
          </p:cNvSpPr>
          <p:nvPr>
            <p:ph idx="1"/>
          </p:nvPr>
        </p:nvSpPr>
        <p:spPr/>
        <p:txBody>
          <a:bodyPr/>
          <a:lstStyle/>
          <a:p>
            <a:r>
              <a:rPr lang="de-DE" dirty="0"/>
              <a:t>Ausfüllen des Pilgerausweises (im Vorfeld überprüfen!) </a:t>
            </a:r>
          </a:p>
          <a:p>
            <a:r>
              <a:rPr lang="de-DE" dirty="0"/>
              <a:t>Check-Listen im Notfallhandbuch und im Register anschauen </a:t>
            </a:r>
          </a:p>
          <a:p>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801" y="3356992"/>
            <a:ext cx="2045947" cy="3233916"/>
          </a:xfrm>
          <a:prstGeom prst="rect">
            <a:avLst/>
          </a:prstGeom>
        </p:spPr>
      </p:pic>
    </p:spTree>
    <p:extLst>
      <p:ext uri="{BB962C8B-B14F-4D97-AF65-F5344CB8AC3E}">
        <p14:creationId xmlns:p14="http://schemas.microsoft.com/office/powerpoint/2010/main" val="735556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Vorbereitende Maßnahmen: Der Pilgerausweis </a:t>
            </a:r>
            <a:r>
              <a:rPr lang="de-DE" sz="1600" dirty="0" smtClean="0"/>
              <a:t>(Beispiel von 2018)</a:t>
            </a:r>
            <a:endParaRPr lang="de-DE" dirty="0"/>
          </a:p>
        </p:txBody>
      </p:sp>
      <p:pic>
        <p:nvPicPr>
          <p:cNvPr id="4" name="Grafik 3"/>
          <p:cNvPicPr>
            <a:picLocks noChangeAspect="1"/>
          </p:cNvPicPr>
          <p:nvPr/>
        </p:nvPicPr>
        <p:blipFill>
          <a:blip r:embed="rId3"/>
          <a:stretch>
            <a:fillRect/>
          </a:stretch>
        </p:blipFill>
        <p:spPr>
          <a:xfrm>
            <a:off x="1763688" y="1738090"/>
            <a:ext cx="2316352" cy="4474443"/>
          </a:xfrm>
          <a:prstGeom prst="rect">
            <a:avLst/>
          </a:prstGeom>
        </p:spPr>
      </p:pic>
      <p:pic>
        <p:nvPicPr>
          <p:cNvPr id="8" name="Grafik 7"/>
          <p:cNvPicPr>
            <a:picLocks noChangeAspect="1"/>
          </p:cNvPicPr>
          <p:nvPr/>
        </p:nvPicPr>
        <p:blipFill>
          <a:blip r:embed="rId4"/>
          <a:stretch>
            <a:fillRect/>
          </a:stretch>
        </p:blipFill>
        <p:spPr>
          <a:xfrm>
            <a:off x="5076056" y="1738090"/>
            <a:ext cx="2397133" cy="4637931"/>
          </a:xfrm>
          <a:prstGeom prst="rect">
            <a:avLst/>
          </a:prstGeom>
        </p:spPr>
      </p:pic>
      <p:sp>
        <p:nvSpPr>
          <p:cNvPr id="6" name="Abgerundetes Rechteck 5"/>
          <p:cNvSpPr/>
          <p:nvPr/>
        </p:nvSpPr>
        <p:spPr>
          <a:xfrm>
            <a:off x="1331640" y="1844824"/>
            <a:ext cx="6480720" cy="3240360"/>
          </a:xfrm>
          <a:prstGeom prst="roundRect">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Wichtig: Der Pilgerausweis sollte stets von den TN am Körper getragen werden. Bei Verlust sollte er sofort erneuert werden.</a:t>
            </a:r>
            <a:endParaRPr lang="de-DE" dirty="0">
              <a:solidFill>
                <a:schemeClr val="tx1"/>
              </a:solidFill>
            </a:endParaRPr>
          </a:p>
        </p:txBody>
      </p:sp>
    </p:spTree>
    <p:extLst>
      <p:ext uri="{BB962C8B-B14F-4D97-AF65-F5344CB8AC3E}">
        <p14:creationId xmlns:p14="http://schemas.microsoft.com/office/powerpoint/2010/main" val="67235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An- &amp; Abreise</a:t>
            </a:r>
            <a:r>
              <a:rPr lang="de-DE" sz="1800" dirty="0" smtClean="0"/>
              <a:t> (nur für Reisende mit dem BP)</a:t>
            </a:r>
            <a:endParaRPr lang="de-DE" sz="1800" dirty="0"/>
          </a:p>
        </p:txBody>
      </p:sp>
      <p:sp>
        <p:nvSpPr>
          <p:cNvPr id="3" name="Inhaltsplatzhalter 2"/>
          <p:cNvSpPr>
            <a:spLocks noGrp="1"/>
          </p:cNvSpPr>
          <p:nvPr>
            <p:ph idx="1"/>
          </p:nvPr>
        </p:nvSpPr>
        <p:spPr/>
        <p:txBody>
          <a:bodyPr/>
          <a:lstStyle/>
          <a:p>
            <a:r>
              <a:rPr lang="de-DE" dirty="0" smtClean="0"/>
              <a:t>Meist mehrere Abfahrtsorte pro Dekanat</a:t>
            </a:r>
          </a:p>
          <a:p>
            <a:r>
              <a:rPr lang="de-DE" dirty="0" smtClean="0"/>
              <a:t>Info über Abfahrtsort der Gemeinde über das Dekanatsjugendreferat (Zuteilung durch FS!)</a:t>
            </a:r>
          </a:p>
          <a:p>
            <a:r>
              <a:rPr lang="de-DE" dirty="0" smtClean="0"/>
              <a:t>Gruppenleiter*innen und Betreuer*innen müssen bei der An- &amp; Abreise inkl. aller Pausen die Vollständigkeit der Gruppe kontrollieren -&gt; Zuständigkeiten zuvor im Team klären!</a:t>
            </a:r>
          </a:p>
          <a:p>
            <a:r>
              <a:rPr lang="de-DE" dirty="0" smtClean="0"/>
              <a:t>Die Busfahrer kontrollieren die Vollständigkeit </a:t>
            </a:r>
            <a:r>
              <a:rPr lang="de-DE" u="sng" dirty="0" smtClean="0"/>
              <a:t>nicht</a:t>
            </a:r>
            <a:r>
              <a:rPr lang="de-DE" dirty="0" smtClean="0"/>
              <a:t>.  </a:t>
            </a:r>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3933056"/>
            <a:ext cx="1479745" cy="1260406"/>
          </a:xfrm>
          <a:prstGeom prst="rect">
            <a:avLst/>
          </a:prstGeom>
        </p:spPr>
      </p:pic>
    </p:spTree>
    <p:extLst>
      <p:ext uri="{BB962C8B-B14F-4D97-AF65-F5344CB8AC3E}">
        <p14:creationId xmlns:p14="http://schemas.microsoft.com/office/powerpoint/2010/main" val="2526704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3158</Words>
  <Application>Microsoft Office PowerPoint</Application>
  <PresentationFormat>Bildschirmpräsentation (4:3)</PresentationFormat>
  <Paragraphs>263</Paragraphs>
  <Slides>40</Slides>
  <Notes>17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40</vt:i4>
      </vt:variant>
    </vt:vector>
  </HeadingPairs>
  <TitlesOfParts>
    <vt:vector size="45" baseType="lpstr">
      <vt:lpstr>Arial</vt:lpstr>
      <vt:lpstr>Calibri</vt:lpstr>
      <vt:lpstr>Frutiger LT 47 LightCn</vt:lpstr>
      <vt:lpstr>Wingdings</vt:lpstr>
      <vt:lpstr>Larissa</vt:lpstr>
      <vt:lpstr>Einführung ins Notfallmanagement Romwallfahrt 2024</vt:lpstr>
      <vt:lpstr>Die Fachstelle Minis inkl. DL </vt:lpstr>
      <vt:lpstr>Grundlage</vt:lpstr>
      <vt:lpstr>Ablauf</vt:lpstr>
      <vt:lpstr>Vorbereitende Maßnahmen: Listen und Absprachen</vt:lpstr>
      <vt:lpstr>Vorbereitende Maßnahmen: Listen und Absprachen</vt:lpstr>
      <vt:lpstr>Vorbereitende Maßnahmen: Listen und Absprachen</vt:lpstr>
      <vt:lpstr>Vorbereitende Maßnahmen: Der Pilgerausweis (Beispiel von 2018)</vt:lpstr>
      <vt:lpstr>An- &amp; Abreise (nur für Reisende mit dem BP)</vt:lpstr>
      <vt:lpstr>Infos &amp; Tipps zur Stadt: Allgemein </vt:lpstr>
      <vt:lpstr>Infos &amp; Tipps zur Stadt: Allgemein </vt:lpstr>
      <vt:lpstr>Infos &amp; Tipps zur Stadt: Allgemein</vt:lpstr>
      <vt:lpstr>Infos &amp; Tipps zur Stadt: Hitze </vt:lpstr>
      <vt:lpstr>Infos &amp; Tipps zur Stadt: Hitze </vt:lpstr>
      <vt:lpstr>Kommunikationswege – Meldekette (Entsprechungen im Notfallhandbuch)</vt:lpstr>
      <vt:lpstr>Kommunikationswege – Meldekette </vt:lpstr>
      <vt:lpstr>Kommunikationswege – Meldekette </vt:lpstr>
      <vt:lpstr>Kommunikationswege – Meldekette </vt:lpstr>
      <vt:lpstr>Kommunikationswege – Meldekette </vt:lpstr>
      <vt:lpstr>Kommunikationswege – Meldekette </vt:lpstr>
      <vt:lpstr>Kommunikationswege – Meldekette </vt:lpstr>
      <vt:lpstr>Tipps zum Verhalten im Notfall (vgl. Checklisten im Notfallhandbuch) </vt:lpstr>
      <vt:lpstr>Notfallkategorisierung</vt:lpstr>
      <vt:lpstr>Checklisten im Handbuch (S. 14ff.) </vt:lpstr>
      <vt:lpstr>NEU: Medizinische Grundversorgung durch Malteser</vt:lpstr>
      <vt:lpstr>Notfallmeldezettel italienisch- deutsch (Notfallhandbuch S. 51)</vt:lpstr>
      <vt:lpstr>Notfalldokumentation (Notfallhandbuch S. 69ff.)</vt:lpstr>
      <vt:lpstr>Großveranstaltungen: Papstaudienz auf dem Petersplatz</vt:lpstr>
      <vt:lpstr>Großveranstaltungen: Diözesane Gottesdienste in St. Paul vor den Mauern</vt:lpstr>
      <vt:lpstr>PowerPoint-Präsentation</vt:lpstr>
      <vt:lpstr>Allgemeine Hinweise: Aufsichtspflicht </vt:lpstr>
      <vt:lpstr>Allgemeine Hinweise: Aufsichtspflicht </vt:lpstr>
      <vt:lpstr>Allgemeine Hinweise: Jugendschutz </vt:lpstr>
      <vt:lpstr>Allgemeine Hinweise: Datenschutz </vt:lpstr>
      <vt:lpstr>Allgemeine Hinweise: Datenschutz </vt:lpstr>
      <vt:lpstr>Allgemeine Hinweise: Prävention &amp; Kindeswohl</vt:lpstr>
      <vt:lpstr>Allgemeine Hinweise: Das Kinderschutzteam des BJA/BDKJ</vt:lpstr>
      <vt:lpstr>Allgemeine Hinweise: Das Kinderschutzteam des BJA/BDKJ</vt:lpstr>
      <vt:lpstr>Materialversand</vt:lpstr>
      <vt:lpstr>Zeit für Fragen</vt:lpstr>
    </vt:vector>
  </TitlesOfParts>
  <Company>Bischöfliches Jugendamt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Ute Baumgärtner</dc:creator>
  <cp:lastModifiedBy>Manuel Hammer</cp:lastModifiedBy>
  <cp:revision>325</cp:revision>
  <dcterms:created xsi:type="dcterms:W3CDTF">2021-02-16T14:11:03Z</dcterms:created>
  <dcterms:modified xsi:type="dcterms:W3CDTF">2024-04-23T09:02:10Z</dcterms:modified>
</cp:coreProperties>
</file>